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6" r:id="rId2"/>
  </p:sldMasterIdLst>
  <p:notesMasterIdLst>
    <p:notesMasterId r:id="rId21"/>
  </p:notesMasterIdLst>
  <p:sldIdLst>
    <p:sldId id="256" r:id="rId3"/>
    <p:sldId id="350" r:id="rId4"/>
    <p:sldId id="258" r:id="rId5"/>
    <p:sldId id="268" r:id="rId6"/>
    <p:sldId id="259" r:id="rId7"/>
    <p:sldId id="352" r:id="rId8"/>
    <p:sldId id="278" r:id="rId9"/>
    <p:sldId id="295" r:id="rId10"/>
    <p:sldId id="347" r:id="rId11"/>
    <p:sldId id="348" r:id="rId12"/>
    <p:sldId id="349" r:id="rId13"/>
    <p:sldId id="353" r:id="rId14"/>
    <p:sldId id="263" r:id="rId15"/>
    <p:sldId id="355" r:id="rId16"/>
    <p:sldId id="354" r:id="rId17"/>
    <p:sldId id="261" r:id="rId18"/>
    <p:sldId id="260" r:id="rId19"/>
    <p:sldId id="265" r:id="rId20"/>
  </p:sldIdLst>
  <p:sldSz cx="9144000" cy="5143500" type="screen16x9"/>
  <p:notesSz cx="6858000" cy="9144000"/>
  <p:embeddedFontLst>
    <p:embeddedFont>
      <p:font typeface="Crimson Text" panose="020B0604020202020204" charset="0"/>
      <p:regular r:id="rId22"/>
      <p:bold r:id="rId23"/>
      <p:italic r:id="rId24"/>
      <p:boldItalic r:id="rId25"/>
    </p:embeddedFont>
    <p:embeddedFont>
      <p:font typeface="Hertical Smooth" panose="020B0604020202020204" charset="0"/>
      <p:regular r:id="rId26"/>
    </p:embeddedFont>
    <p:embeddedFont>
      <p:font typeface="Merriweather Light" panose="00000400000000000000" pitchFamily="2"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Verdana" panose="020B0604030504040204" pitchFamily="34" charset="0"/>
      <p:regular r:id="rId35"/>
      <p:bold r:id="rId36"/>
      <p:italic r:id="rId37"/>
      <p:boldItalic r:id="rId38"/>
    </p:embeddedFont>
    <p:embeddedFont>
      <p:font typeface="Vidaloka"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7ED146-C5D0-4393-AF33-E83E0FAD8C56}">
  <a:tblStyle styleId="{817ED146-C5D0-4393-AF33-E83E0FAD8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p:scale>
          <a:sx n="66" d="100"/>
          <a:sy n="66" d="100"/>
        </p:scale>
        <p:origin x="130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318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624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26D7B767-8C7B-915B-3B89-A8257E6A204D}"/>
            </a:ext>
          </a:extLst>
        </p:cNvPr>
        <p:cNvGrpSpPr/>
        <p:nvPr/>
      </p:nvGrpSpPr>
      <p:grpSpPr>
        <a:xfrm>
          <a:off x="0" y="0"/>
          <a:ext cx="0" cy="0"/>
          <a:chOff x="0" y="0"/>
          <a:chExt cx="0" cy="0"/>
        </a:xfrm>
      </p:grpSpPr>
      <p:sp>
        <p:nvSpPr>
          <p:cNvPr id="550" name="Google Shape;550;g105aad17dc0_0_95:notes">
            <a:extLst>
              <a:ext uri="{FF2B5EF4-FFF2-40B4-BE49-F238E27FC236}">
                <a16:creationId xmlns:a16="http://schemas.microsoft.com/office/drawing/2014/main" id="{7C1E9F43-9998-32C5-8708-39DA9B0BCF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a:extLst>
              <a:ext uri="{FF2B5EF4-FFF2-40B4-BE49-F238E27FC236}">
                <a16:creationId xmlns:a16="http://schemas.microsoft.com/office/drawing/2014/main" id="{9A363CE6-4A30-D7C0-D77C-C3BF545327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83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883FEBA5-ACF7-409D-77EB-6018DE4319D0}"/>
            </a:ext>
          </a:extLst>
        </p:cNvPr>
        <p:cNvGrpSpPr/>
        <p:nvPr/>
      </p:nvGrpSpPr>
      <p:grpSpPr>
        <a:xfrm>
          <a:off x="0" y="0"/>
          <a:ext cx="0" cy="0"/>
          <a:chOff x="0" y="0"/>
          <a:chExt cx="0" cy="0"/>
        </a:xfrm>
      </p:grpSpPr>
      <p:sp>
        <p:nvSpPr>
          <p:cNvPr id="550" name="Google Shape;550;g105aad17dc0_0_95:notes">
            <a:extLst>
              <a:ext uri="{FF2B5EF4-FFF2-40B4-BE49-F238E27FC236}">
                <a16:creationId xmlns:a16="http://schemas.microsoft.com/office/drawing/2014/main" id="{8E72EB37-D120-6D22-5393-3780DE30BE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a:extLst>
              <a:ext uri="{FF2B5EF4-FFF2-40B4-BE49-F238E27FC236}">
                <a16:creationId xmlns:a16="http://schemas.microsoft.com/office/drawing/2014/main" id="{0E4B424A-0931-505C-EAB3-10767499AA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688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724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869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765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868516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55357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8823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47095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96" b="0" i="0">
                <a:solidFill>
                  <a:srgbClr val="332C2C"/>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373" b="0" i="0">
                <a:solidFill>
                  <a:srgbClr val="33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68984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3"/>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485" indent="0" algn="ctr">
              <a:buNone/>
              <a:defRPr>
                <a:solidFill>
                  <a:schemeClr val="tx1">
                    <a:tint val="75000"/>
                  </a:schemeClr>
                </a:solidFill>
              </a:defRPr>
            </a:lvl2pPr>
            <a:lvl3pPr marL="456971" indent="0" algn="ctr">
              <a:buNone/>
              <a:defRPr>
                <a:solidFill>
                  <a:schemeClr val="tx1">
                    <a:tint val="75000"/>
                  </a:schemeClr>
                </a:solidFill>
              </a:defRPr>
            </a:lvl3pPr>
            <a:lvl4pPr marL="685456" indent="0" algn="ctr">
              <a:buNone/>
              <a:defRPr>
                <a:solidFill>
                  <a:schemeClr val="tx1">
                    <a:tint val="75000"/>
                  </a:schemeClr>
                </a:solidFill>
              </a:defRPr>
            </a:lvl4pPr>
            <a:lvl5pPr marL="913942" indent="0" algn="ctr">
              <a:buNone/>
              <a:defRPr>
                <a:solidFill>
                  <a:schemeClr val="tx1">
                    <a:tint val="75000"/>
                  </a:schemeClr>
                </a:solidFill>
              </a:defRPr>
            </a:lvl5pPr>
            <a:lvl6pPr marL="1142427" indent="0" algn="ctr">
              <a:buNone/>
              <a:defRPr>
                <a:solidFill>
                  <a:schemeClr val="tx1">
                    <a:tint val="75000"/>
                  </a:schemeClr>
                </a:solidFill>
              </a:defRPr>
            </a:lvl6pPr>
            <a:lvl7pPr marL="1370913" indent="0" algn="ctr">
              <a:buNone/>
              <a:defRPr>
                <a:solidFill>
                  <a:schemeClr val="tx1">
                    <a:tint val="75000"/>
                  </a:schemeClr>
                </a:solidFill>
              </a:defRPr>
            </a:lvl7pPr>
            <a:lvl8pPr marL="1599398" indent="0" algn="ctr">
              <a:buNone/>
              <a:defRPr>
                <a:solidFill>
                  <a:schemeClr val="tx1">
                    <a:tint val="75000"/>
                  </a:schemeClr>
                </a:solidFill>
              </a:defRPr>
            </a:lvl8pPr>
            <a:lvl9pPr marL="18278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1456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7449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6" y="2203450"/>
            <a:ext cx="3886200" cy="681038"/>
          </a:xfrm>
        </p:spPr>
        <p:txBody>
          <a:bodyPr anchor="t"/>
          <a:lstStyle>
            <a:lvl1pPr algn="l">
              <a:defRPr sz="1999" b="1" cap="all"/>
            </a:lvl1pPr>
          </a:lstStyle>
          <a:p>
            <a:r>
              <a:rPr lang="en-US"/>
              <a:t>Click to edit Master title style</a:t>
            </a:r>
          </a:p>
        </p:txBody>
      </p:sp>
      <p:sp>
        <p:nvSpPr>
          <p:cNvPr id="3" name="Text Placeholder 2"/>
          <p:cNvSpPr>
            <a:spLocks noGrp="1"/>
          </p:cNvSpPr>
          <p:nvPr>
            <p:ph type="body" idx="1"/>
          </p:nvPr>
        </p:nvSpPr>
        <p:spPr>
          <a:xfrm>
            <a:off x="361156" y="1453357"/>
            <a:ext cx="3886200" cy="750093"/>
          </a:xfrm>
        </p:spPr>
        <p:txBody>
          <a:bodyPr anchor="b"/>
          <a:lstStyle>
            <a:lvl1pPr marL="0" indent="0">
              <a:buNone/>
              <a:defRPr sz="999">
                <a:solidFill>
                  <a:schemeClr val="tx1">
                    <a:tint val="75000"/>
                  </a:schemeClr>
                </a:solidFill>
              </a:defRPr>
            </a:lvl1pPr>
            <a:lvl2pPr marL="228485" indent="0">
              <a:buNone/>
              <a:defRPr sz="899">
                <a:solidFill>
                  <a:schemeClr val="tx1">
                    <a:tint val="75000"/>
                  </a:schemeClr>
                </a:solidFill>
              </a:defRPr>
            </a:lvl2pPr>
            <a:lvl3pPr marL="456971" indent="0">
              <a:buNone/>
              <a:defRPr sz="800">
                <a:solidFill>
                  <a:schemeClr val="tx1">
                    <a:tint val="75000"/>
                  </a:schemeClr>
                </a:solidFill>
              </a:defRPr>
            </a:lvl3pPr>
            <a:lvl4pPr marL="685456" indent="0">
              <a:buNone/>
              <a:defRPr sz="700">
                <a:solidFill>
                  <a:schemeClr val="tx1">
                    <a:tint val="75000"/>
                  </a:schemeClr>
                </a:solidFill>
              </a:defRPr>
            </a:lvl4pPr>
            <a:lvl5pPr marL="913942" indent="0">
              <a:buNone/>
              <a:defRPr sz="700">
                <a:solidFill>
                  <a:schemeClr val="tx1">
                    <a:tint val="75000"/>
                  </a:schemeClr>
                </a:solidFill>
              </a:defRPr>
            </a:lvl5pPr>
            <a:lvl6pPr marL="1142427" indent="0">
              <a:buNone/>
              <a:defRPr sz="700">
                <a:solidFill>
                  <a:schemeClr val="tx1">
                    <a:tint val="75000"/>
                  </a:schemeClr>
                </a:solidFill>
              </a:defRPr>
            </a:lvl6pPr>
            <a:lvl7pPr marL="1370913" indent="0">
              <a:buNone/>
              <a:defRPr sz="700">
                <a:solidFill>
                  <a:schemeClr val="tx1">
                    <a:tint val="75000"/>
                  </a:schemeClr>
                </a:solidFill>
              </a:defRPr>
            </a:lvl7pPr>
            <a:lvl8pPr marL="1599398" indent="0">
              <a:buNone/>
              <a:defRPr sz="700">
                <a:solidFill>
                  <a:schemeClr val="tx1">
                    <a:tint val="75000"/>
                  </a:schemeClr>
                </a:solidFill>
              </a:defRPr>
            </a:lvl8pPr>
            <a:lvl9pPr marL="1827884"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1345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399"/>
            </a:lvl1pPr>
            <a:lvl2pPr>
              <a:defRPr sz="1200"/>
            </a:lvl2pPr>
            <a:lvl3pPr>
              <a:defRPr sz="999"/>
            </a:lvl3pPr>
            <a:lvl4pPr>
              <a:defRPr sz="899"/>
            </a:lvl4pPr>
            <a:lvl5pPr>
              <a:defRPr sz="899"/>
            </a:lvl5pPr>
            <a:lvl6pPr>
              <a:defRPr sz="899"/>
            </a:lvl6pPr>
            <a:lvl7pPr>
              <a:defRPr sz="899"/>
            </a:lvl7pPr>
            <a:lvl8pPr>
              <a:defRPr sz="899"/>
            </a:lvl8pPr>
            <a:lvl9pPr>
              <a:defRPr sz="8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399"/>
            </a:lvl1pPr>
            <a:lvl2pPr>
              <a:defRPr sz="1200"/>
            </a:lvl2pPr>
            <a:lvl3pPr>
              <a:defRPr sz="999"/>
            </a:lvl3pPr>
            <a:lvl4pPr>
              <a:defRPr sz="899"/>
            </a:lvl4pPr>
            <a:lvl5pPr>
              <a:defRPr sz="899"/>
            </a:lvl5pPr>
            <a:lvl6pPr>
              <a:defRPr sz="899"/>
            </a:lvl6pPr>
            <a:lvl7pPr>
              <a:defRPr sz="899"/>
            </a:lvl7pPr>
            <a:lvl8pPr>
              <a:defRPr sz="899"/>
            </a:lvl8pPr>
            <a:lvl9pPr>
              <a:defRPr sz="8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9835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485" indent="0">
              <a:buNone/>
              <a:defRPr sz="999" b="1"/>
            </a:lvl2pPr>
            <a:lvl3pPr marL="456971" indent="0">
              <a:buNone/>
              <a:defRPr sz="899" b="1"/>
            </a:lvl3pPr>
            <a:lvl4pPr marL="685456" indent="0">
              <a:buNone/>
              <a:defRPr sz="800" b="1"/>
            </a:lvl4pPr>
            <a:lvl5pPr marL="913942" indent="0">
              <a:buNone/>
              <a:defRPr sz="800" b="1"/>
            </a:lvl5pPr>
            <a:lvl6pPr marL="1142427" indent="0">
              <a:buNone/>
              <a:defRPr sz="800" b="1"/>
            </a:lvl6pPr>
            <a:lvl7pPr marL="1370913" indent="0">
              <a:buNone/>
              <a:defRPr sz="800" b="1"/>
            </a:lvl7pPr>
            <a:lvl8pPr marL="1599398" indent="0">
              <a:buNone/>
              <a:defRPr sz="800" b="1"/>
            </a:lvl8pPr>
            <a:lvl9pPr marL="1827884"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7"/>
            <a:ext cx="2020094" cy="1975644"/>
          </a:xfrm>
        </p:spPr>
        <p:txBody>
          <a:bodyPr/>
          <a:lstStyle>
            <a:lvl1pPr>
              <a:defRPr sz="1200"/>
            </a:lvl1pPr>
            <a:lvl2pPr>
              <a:defRPr sz="999"/>
            </a:lvl2pPr>
            <a:lvl3pPr>
              <a:defRPr sz="899"/>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2" y="767556"/>
            <a:ext cx="2020888" cy="319881"/>
          </a:xfrm>
        </p:spPr>
        <p:txBody>
          <a:bodyPr anchor="b"/>
          <a:lstStyle>
            <a:lvl1pPr marL="0" indent="0">
              <a:buNone/>
              <a:defRPr sz="1200" b="1"/>
            </a:lvl1pPr>
            <a:lvl2pPr marL="228485" indent="0">
              <a:buNone/>
              <a:defRPr sz="999" b="1"/>
            </a:lvl2pPr>
            <a:lvl3pPr marL="456971" indent="0">
              <a:buNone/>
              <a:defRPr sz="899" b="1"/>
            </a:lvl3pPr>
            <a:lvl4pPr marL="685456" indent="0">
              <a:buNone/>
              <a:defRPr sz="800" b="1"/>
            </a:lvl4pPr>
            <a:lvl5pPr marL="913942" indent="0">
              <a:buNone/>
              <a:defRPr sz="800" b="1"/>
            </a:lvl5pPr>
            <a:lvl6pPr marL="1142427" indent="0">
              <a:buNone/>
              <a:defRPr sz="800" b="1"/>
            </a:lvl6pPr>
            <a:lvl7pPr marL="1370913" indent="0">
              <a:buNone/>
              <a:defRPr sz="800" b="1"/>
            </a:lvl7pPr>
            <a:lvl8pPr marL="1599398" indent="0">
              <a:buNone/>
              <a:defRPr sz="800" b="1"/>
            </a:lvl8pPr>
            <a:lvl9pPr marL="1827884"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2" y="1087437"/>
            <a:ext cx="2020888" cy="1975644"/>
          </a:xfrm>
        </p:spPr>
        <p:txBody>
          <a:bodyPr/>
          <a:lstStyle>
            <a:lvl1pPr>
              <a:defRPr sz="1200"/>
            </a:lvl1pPr>
            <a:lvl2pPr>
              <a:defRPr sz="999"/>
            </a:lvl2pPr>
            <a:lvl3pPr>
              <a:defRPr sz="899"/>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1379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8016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4821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6" cy="581025"/>
          </a:xfrm>
        </p:spPr>
        <p:txBody>
          <a:bodyPr anchor="b"/>
          <a:lstStyle>
            <a:lvl1pPr algn="l">
              <a:defRPr sz="999" b="1"/>
            </a:lvl1pPr>
          </a:lstStyle>
          <a:p>
            <a:r>
              <a:rPr lang="en-US"/>
              <a:t>Click to edit Master title style</a:t>
            </a:r>
          </a:p>
        </p:txBody>
      </p:sp>
      <p:sp>
        <p:nvSpPr>
          <p:cNvPr id="3" name="Content Placeholder 2"/>
          <p:cNvSpPr>
            <a:spLocks noGrp="1"/>
          </p:cNvSpPr>
          <p:nvPr>
            <p:ph idx="1"/>
          </p:nvPr>
        </p:nvSpPr>
        <p:spPr>
          <a:xfrm>
            <a:off x="1787525" y="136526"/>
            <a:ext cx="2555875" cy="2926556"/>
          </a:xfrm>
        </p:spPr>
        <p:txBody>
          <a:bodyPr/>
          <a:lstStyle>
            <a:lvl1pPr>
              <a:defRPr sz="1599"/>
            </a:lvl1pPr>
            <a:lvl2pPr>
              <a:defRPr sz="1399"/>
            </a:lvl2pPr>
            <a:lvl3pPr>
              <a:defRPr sz="1200"/>
            </a:lvl3pPr>
            <a:lvl4pPr>
              <a:defRPr sz="999"/>
            </a:lvl4pPr>
            <a:lvl5pPr>
              <a:defRPr sz="999"/>
            </a:lvl5pPr>
            <a:lvl6pPr>
              <a:defRPr sz="999"/>
            </a:lvl6pPr>
            <a:lvl7pPr>
              <a:defRPr sz="999"/>
            </a:lvl7pPr>
            <a:lvl8pPr>
              <a:defRPr sz="999"/>
            </a:lvl8pPr>
            <a:lvl9pPr>
              <a:defRPr sz="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6" cy="2345531"/>
          </a:xfrm>
        </p:spPr>
        <p:txBody>
          <a:bodyPr/>
          <a:lstStyle>
            <a:lvl1pPr marL="0" indent="0">
              <a:buNone/>
              <a:defRPr sz="700"/>
            </a:lvl1pPr>
            <a:lvl2pPr marL="228485" indent="0">
              <a:buNone/>
              <a:defRPr sz="600"/>
            </a:lvl2pPr>
            <a:lvl3pPr marL="456971" indent="0">
              <a:buNone/>
              <a:defRPr sz="500"/>
            </a:lvl3pPr>
            <a:lvl4pPr marL="685456" indent="0">
              <a:buNone/>
              <a:defRPr sz="450"/>
            </a:lvl4pPr>
            <a:lvl5pPr marL="913942" indent="0">
              <a:buNone/>
              <a:defRPr sz="450"/>
            </a:lvl5pPr>
            <a:lvl6pPr marL="1142427" indent="0">
              <a:buNone/>
              <a:defRPr sz="450"/>
            </a:lvl6pPr>
            <a:lvl7pPr marL="1370913" indent="0">
              <a:buNone/>
              <a:defRPr sz="450"/>
            </a:lvl7pPr>
            <a:lvl8pPr marL="1599398" indent="0">
              <a:buNone/>
              <a:defRPr sz="450"/>
            </a:lvl8pPr>
            <a:lvl9pPr marL="1827884"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16112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999"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599"/>
            </a:lvl1pPr>
            <a:lvl2pPr marL="228485" indent="0">
              <a:buNone/>
              <a:defRPr sz="1399"/>
            </a:lvl2pPr>
            <a:lvl3pPr marL="456971" indent="0">
              <a:buNone/>
              <a:defRPr sz="1200"/>
            </a:lvl3pPr>
            <a:lvl4pPr marL="685456" indent="0">
              <a:buNone/>
              <a:defRPr sz="999"/>
            </a:lvl4pPr>
            <a:lvl5pPr marL="913942" indent="0">
              <a:buNone/>
              <a:defRPr sz="999"/>
            </a:lvl5pPr>
            <a:lvl6pPr marL="1142427" indent="0">
              <a:buNone/>
              <a:defRPr sz="999"/>
            </a:lvl6pPr>
            <a:lvl7pPr marL="1370913" indent="0">
              <a:buNone/>
              <a:defRPr sz="999"/>
            </a:lvl7pPr>
            <a:lvl8pPr marL="1599398" indent="0">
              <a:buNone/>
              <a:defRPr sz="999"/>
            </a:lvl8pPr>
            <a:lvl9pPr marL="1827884" indent="0">
              <a:buNone/>
              <a:defRPr sz="999"/>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485" indent="0">
              <a:buNone/>
              <a:defRPr sz="600"/>
            </a:lvl2pPr>
            <a:lvl3pPr marL="456971" indent="0">
              <a:buNone/>
              <a:defRPr sz="500"/>
            </a:lvl3pPr>
            <a:lvl4pPr marL="685456" indent="0">
              <a:buNone/>
              <a:defRPr sz="450"/>
            </a:lvl4pPr>
            <a:lvl5pPr marL="913942" indent="0">
              <a:buNone/>
              <a:defRPr sz="450"/>
            </a:lvl5pPr>
            <a:lvl6pPr marL="1142427" indent="0">
              <a:buNone/>
              <a:defRPr sz="450"/>
            </a:lvl6pPr>
            <a:lvl7pPr marL="1370913" indent="0">
              <a:buNone/>
              <a:defRPr sz="450"/>
            </a:lvl7pPr>
            <a:lvl8pPr marL="1599398" indent="0">
              <a:buNone/>
              <a:defRPr sz="450"/>
            </a:lvl8pPr>
            <a:lvl9pPr marL="1827884"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834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0438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20"/>
            <a:ext cx="1028700" cy="2925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20"/>
            <a:ext cx="3009900" cy="2925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9731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72" r:id="rId4"/>
    <p:sldLayoutId id="2147483679" r:id="rId5"/>
    <p:sldLayoutId id="2147483696" r:id="rId6"/>
    <p:sldLayoutId id="2147483697" r:id="rId7"/>
    <p:sldLayoutId id="2147483698" r:id="rId8"/>
    <p:sldLayoutId id="2147483699" r:id="rId9"/>
    <p:sldLayoutId id="2147483718" r:id="rId10"/>
    <p:sldLayoutId id="2147483719" r:id="rId11"/>
    <p:sldLayoutId id="2147483720" r:id="rId12"/>
    <p:sldLayoutId id="2147483721" r:id="rId13"/>
    <p:sldLayoutId id="214748372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12/22/2024</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2286837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ctr" defTabSz="456971" rtl="0" eaLnBrk="1" latinLnBrk="0" hangingPunct="1">
        <a:spcBef>
          <a:spcPct val="0"/>
        </a:spcBef>
        <a:buNone/>
        <a:defRPr sz="2199" kern="1200">
          <a:solidFill>
            <a:schemeClr val="tx1"/>
          </a:solidFill>
          <a:latin typeface="+mj-lt"/>
          <a:ea typeface="+mj-ea"/>
          <a:cs typeface="+mj-cs"/>
        </a:defRPr>
      </a:lvl1pPr>
    </p:titleStyle>
    <p:bodyStyle>
      <a:lvl1pPr marL="171364" indent="-171364" algn="l" defTabSz="456971" rtl="0" eaLnBrk="1" latinLnBrk="0" hangingPunct="1">
        <a:spcBef>
          <a:spcPct val="20000"/>
        </a:spcBef>
        <a:buFont typeface="Arial" pitchFamily="34" charset="0"/>
        <a:buChar char="•"/>
        <a:defRPr sz="1599" kern="1200">
          <a:solidFill>
            <a:schemeClr val="tx1"/>
          </a:solidFill>
          <a:latin typeface="+mn-lt"/>
          <a:ea typeface="+mn-ea"/>
          <a:cs typeface="+mn-cs"/>
        </a:defRPr>
      </a:lvl1pPr>
      <a:lvl2pPr marL="371289" indent="-142803" algn="l" defTabSz="456971" rtl="0" eaLnBrk="1" latinLnBrk="0" hangingPunct="1">
        <a:spcBef>
          <a:spcPct val="20000"/>
        </a:spcBef>
        <a:buFont typeface="Arial" pitchFamily="34" charset="0"/>
        <a:buChar char="–"/>
        <a:defRPr sz="1399" kern="1200">
          <a:solidFill>
            <a:schemeClr val="tx1"/>
          </a:solidFill>
          <a:latin typeface="+mn-lt"/>
          <a:ea typeface="+mn-ea"/>
          <a:cs typeface="+mn-cs"/>
        </a:defRPr>
      </a:lvl2pPr>
      <a:lvl3pPr marL="571214" indent="-114243" algn="l" defTabSz="456971"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799699" indent="-114243" algn="l" defTabSz="456971" rtl="0" eaLnBrk="1" latinLnBrk="0" hangingPunct="1">
        <a:spcBef>
          <a:spcPct val="20000"/>
        </a:spcBef>
        <a:buFont typeface="Arial" pitchFamily="34" charset="0"/>
        <a:buChar char="–"/>
        <a:defRPr sz="999" kern="1200">
          <a:solidFill>
            <a:schemeClr val="tx1"/>
          </a:solidFill>
          <a:latin typeface="+mn-lt"/>
          <a:ea typeface="+mn-ea"/>
          <a:cs typeface="+mn-cs"/>
        </a:defRPr>
      </a:lvl4pPr>
      <a:lvl5pPr marL="1028185" indent="-114243" algn="l" defTabSz="456971" rtl="0" eaLnBrk="1" latinLnBrk="0" hangingPunct="1">
        <a:spcBef>
          <a:spcPct val="20000"/>
        </a:spcBef>
        <a:buFont typeface="Arial" pitchFamily="34" charset="0"/>
        <a:buChar char="»"/>
        <a:defRPr sz="999" kern="1200">
          <a:solidFill>
            <a:schemeClr val="tx1"/>
          </a:solidFill>
          <a:latin typeface="+mn-lt"/>
          <a:ea typeface="+mn-ea"/>
          <a:cs typeface="+mn-cs"/>
        </a:defRPr>
      </a:lvl5pPr>
      <a:lvl6pPr marL="1256670" indent="-114243" algn="l" defTabSz="456971" rtl="0" eaLnBrk="1" latinLnBrk="0" hangingPunct="1">
        <a:spcBef>
          <a:spcPct val="20000"/>
        </a:spcBef>
        <a:buFont typeface="Arial" pitchFamily="34" charset="0"/>
        <a:buChar char="•"/>
        <a:defRPr sz="999" kern="1200">
          <a:solidFill>
            <a:schemeClr val="tx1"/>
          </a:solidFill>
          <a:latin typeface="+mn-lt"/>
          <a:ea typeface="+mn-ea"/>
          <a:cs typeface="+mn-cs"/>
        </a:defRPr>
      </a:lvl6pPr>
      <a:lvl7pPr marL="1485156" indent="-114243" algn="l" defTabSz="456971" rtl="0" eaLnBrk="1" latinLnBrk="0" hangingPunct="1">
        <a:spcBef>
          <a:spcPct val="20000"/>
        </a:spcBef>
        <a:buFont typeface="Arial" pitchFamily="34" charset="0"/>
        <a:buChar char="•"/>
        <a:defRPr sz="999" kern="1200">
          <a:solidFill>
            <a:schemeClr val="tx1"/>
          </a:solidFill>
          <a:latin typeface="+mn-lt"/>
          <a:ea typeface="+mn-ea"/>
          <a:cs typeface="+mn-cs"/>
        </a:defRPr>
      </a:lvl7pPr>
      <a:lvl8pPr marL="1713641" indent="-114243" algn="l" defTabSz="456971" rtl="0" eaLnBrk="1" latinLnBrk="0" hangingPunct="1">
        <a:spcBef>
          <a:spcPct val="20000"/>
        </a:spcBef>
        <a:buFont typeface="Arial" pitchFamily="34" charset="0"/>
        <a:buChar char="•"/>
        <a:defRPr sz="999" kern="1200">
          <a:solidFill>
            <a:schemeClr val="tx1"/>
          </a:solidFill>
          <a:latin typeface="+mn-lt"/>
          <a:ea typeface="+mn-ea"/>
          <a:cs typeface="+mn-cs"/>
        </a:defRPr>
      </a:lvl8pPr>
      <a:lvl9pPr marL="1942127" indent="-114243" algn="l" defTabSz="456971" rtl="0" eaLnBrk="1" latinLnBrk="0" hangingPunct="1">
        <a:spcBef>
          <a:spcPct val="20000"/>
        </a:spcBef>
        <a:buFont typeface="Arial" pitchFamily="34" charset="0"/>
        <a:buChar char="•"/>
        <a:defRPr sz="999" kern="1200">
          <a:solidFill>
            <a:schemeClr val="tx1"/>
          </a:solidFill>
          <a:latin typeface="+mn-lt"/>
          <a:ea typeface="+mn-ea"/>
          <a:cs typeface="+mn-cs"/>
        </a:defRPr>
      </a:lvl9pPr>
    </p:bodyStyle>
    <p:otherStyle>
      <a:defPPr>
        <a:defRPr lang="en-US"/>
      </a:defPPr>
      <a:lvl1pPr marL="0" algn="l" defTabSz="456971" rtl="0" eaLnBrk="1" latinLnBrk="0" hangingPunct="1">
        <a:defRPr sz="899" kern="1200">
          <a:solidFill>
            <a:schemeClr val="tx1"/>
          </a:solidFill>
          <a:latin typeface="+mn-lt"/>
          <a:ea typeface="+mn-ea"/>
          <a:cs typeface="+mn-cs"/>
        </a:defRPr>
      </a:lvl1pPr>
      <a:lvl2pPr marL="228485" algn="l" defTabSz="456971" rtl="0" eaLnBrk="1" latinLnBrk="0" hangingPunct="1">
        <a:defRPr sz="899" kern="1200">
          <a:solidFill>
            <a:schemeClr val="tx1"/>
          </a:solidFill>
          <a:latin typeface="+mn-lt"/>
          <a:ea typeface="+mn-ea"/>
          <a:cs typeface="+mn-cs"/>
        </a:defRPr>
      </a:lvl2pPr>
      <a:lvl3pPr marL="456971" algn="l" defTabSz="456971" rtl="0" eaLnBrk="1" latinLnBrk="0" hangingPunct="1">
        <a:defRPr sz="899" kern="1200">
          <a:solidFill>
            <a:schemeClr val="tx1"/>
          </a:solidFill>
          <a:latin typeface="+mn-lt"/>
          <a:ea typeface="+mn-ea"/>
          <a:cs typeface="+mn-cs"/>
        </a:defRPr>
      </a:lvl3pPr>
      <a:lvl4pPr marL="685456" algn="l" defTabSz="456971" rtl="0" eaLnBrk="1" latinLnBrk="0" hangingPunct="1">
        <a:defRPr sz="899" kern="1200">
          <a:solidFill>
            <a:schemeClr val="tx1"/>
          </a:solidFill>
          <a:latin typeface="+mn-lt"/>
          <a:ea typeface="+mn-ea"/>
          <a:cs typeface="+mn-cs"/>
        </a:defRPr>
      </a:lvl4pPr>
      <a:lvl5pPr marL="913942" algn="l" defTabSz="456971" rtl="0" eaLnBrk="1" latinLnBrk="0" hangingPunct="1">
        <a:defRPr sz="899" kern="1200">
          <a:solidFill>
            <a:schemeClr val="tx1"/>
          </a:solidFill>
          <a:latin typeface="+mn-lt"/>
          <a:ea typeface="+mn-ea"/>
          <a:cs typeface="+mn-cs"/>
        </a:defRPr>
      </a:lvl5pPr>
      <a:lvl6pPr marL="1142427" algn="l" defTabSz="456971" rtl="0" eaLnBrk="1" latinLnBrk="0" hangingPunct="1">
        <a:defRPr sz="899" kern="1200">
          <a:solidFill>
            <a:schemeClr val="tx1"/>
          </a:solidFill>
          <a:latin typeface="+mn-lt"/>
          <a:ea typeface="+mn-ea"/>
          <a:cs typeface="+mn-cs"/>
        </a:defRPr>
      </a:lvl6pPr>
      <a:lvl7pPr marL="1370913" algn="l" defTabSz="456971" rtl="0" eaLnBrk="1" latinLnBrk="0" hangingPunct="1">
        <a:defRPr sz="899" kern="1200">
          <a:solidFill>
            <a:schemeClr val="tx1"/>
          </a:solidFill>
          <a:latin typeface="+mn-lt"/>
          <a:ea typeface="+mn-ea"/>
          <a:cs typeface="+mn-cs"/>
        </a:defRPr>
      </a:lvl7pPr>
      <a:lvl8pPr marL="1599398" algn="l" defTabSz="456971" rtl="0" eaLnBrk="1" latinLnBrk="0" hangingPunct="1">
        <a:defRPr sz="899" kern="1200">
          <a:solidFill>
            <a:schemeClr val="tx1"/>
          </a:solidFill>
          <a:latin typeface="+mn-lt"/>
          <a:ea typeface="+mn-ea"/>
          <a:cs typeface="+mn-cs"/>
        </a:defRPr>
      </a:lvl8pPr>
      <a:lvl9pPr marL="1827884" algn="l" defTabSz="456971" rtl="0" eaLnBrk="1" latinLnBrk="0" hangingPunct="1">
        <a:defRPr sz="8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50" y="1545450"/>
            <a:ext cx="7064100" cy="2052600"/>
          </a:xfrm>
          <a:prstGeom prst="rect">
            <a:avLst/>
          </a:prstGeom>
        </p:spPr>
        <p:txBody>
          <a:bodyPr spcFirstLastPara="1" wrap="square" lIns="91425" tIns="91425" rIns="91425" bIns="91425" anchor="b" anchorCtr="0">
            <a:noAutofit/>
          </a:bodyPr>
          <a:lstStyle/>
          <a:p>
            <a:pPr lvl="0"/>
            <a:r>
              <a:rPr lang="nn-NO" sz="5400" dirty="0"/>
              <a:t>8086 - Flag, Minimum Maximum Mode</a:t>
            </a:r>
            <a:endParaRPr sz="5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7" name="Google Shape;1147;p98"/>
          <p:cNvSpPr txBox="1">
            <a:spLocks noGrp="1"/>
          </p:cNvSpPr>
          <p:nvPr>
            <p:ph type="subTitle" idx="3"/>
          </p:nvPr>
        </p:nvSpPr>
        <p:spPr>
          <a:xfrm>
            <a:off x="423336" y="1344038"/>
            <a:ext cx="3604057" cy="437700"/>
          </a:xfrm>
          <a:prstGeom prst="rect">
            <a:avLst/>
          </a:prstGeom>
        </p:spPr>
        <p:txBody>
          <a:bodyPr spcFirstLastPara="1" wrap="square" lIns="91425" tIns="91425" rIns="91425" bIns="91425" anchor="t" anchorCtr="0">
            <a:noAutofit/>
          </a:bodyPr>
          <a:lstStyle/>
          <a:p>
            <a:pPr marL="0" lvl="0" indent="0"/>
            <a:r>
              <a:rPr lang="en-US" sz="2200" b="1" dirty="0"/>
              <a:t>8286 (8 bits) transceivers</a:t>
            </a:r>
            <a:endParaRPr sz="2200" dirty="0"/>
          </a:p>
        </p:txBody>
      </p:sp>
      <p:sp>
        <p:nvSpPr>
          <p:cNvPr id="1148" name="Google Shape;1148;p98"/>
          <p:cNvSpPr txBox="1">
            <a:spLocks noGrp="1"/>
          </p:cNvSpPr>
          <p:nvPr>
            <p:ph type="subTitle" idx="4"/>
          </p:nvPr>
        </p:nvSpPr>
        <p:spPr>
          <a:xfrm>
            <a:off x="627276" y="2390440"/>
            <a:ext cx="3604058" cy="877196"/>
          </a:xfrm>
          <a:prstGeom prst="rect">
            <a:avLst/>
          </a:prstGeom>
        </p:spPr>
        <p:txBody>
          <a:bodyPr spcFirstLastPara="1" wrap="square" lIns="91425" tIns="91425" rIns="91425" bIns="91425" anchor="t" anchorCtr="0">
            <a:noAutofit/>
          </a:bodyPr>
          <a:lstStyle/>
          <a:p>
            <a:pPr marL="0" lvl="0" indent="0" algn="l">
              <a:buSzPts val="1100"/>
            </a:pPr>
            <a:r>
              <a:rPr lang="en-US" dirty="0"/>
              <a:t>They are bidirectional buffers and also known as data amplifiers.</a:t>
            </a:r>
            <a:endParaRPr dirty="0"/>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Minimum Mode</a:t>
            </a:r>
            <a:endParaRPr dirty="0"/>
          </a:p>
        </p:txBody>
      </p:sp>
      <p:pic>
        <p:nvPicPr>
          <p:cNvPr id="2050" name="Picture 2" descr="Lightbox">
            <a:extLst>
              <a:ext uri="{FF2B5EF4-FFF2-40B4-BE49-F238E27FC236}">
                <a16:creationId xmlns:a16="http://schemas.microsoft.com/office/drawing/2014/main" id="{57660E9C-4B61-4F73-B152-DB2B08731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023" y="1781738"/>
            <a:ext cx="4121523"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56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7" name="Google Shape;1147;p98"/>
          <p:cNvSpPr txBox="1">
            <a:spLocks noGrp="1"/>
          </p:cNvSpPr>
          <p:nvPr>
            <p:ph type="subTitle" idx="3"/>
          </p:nvPr>
        </p:nvSpPr>
        <p:spPr>
          <a:xfrm>
            <a:off x="598148" y="1450320"/>
            <a:ext cx="2447610" cy="437700"/>
          </a:xfrm>
          <a:prstGeom prst="rect">
            <a:avLst/>
          </a:prstGeom>
        </p:spPr>
        <p:txBody>
          <a:bodyPr spcFirstLastPara="1" wrap="square" lIns="91425" tIns="91425" rIns="91425" bIns="91425" anchor="t" anchorCtr="0">
            <a:noAutofit/>
          </a:bodyPr>
          <a:lstStyle/>
          <a:p>
            <a:pPr marL="0" lvl="0" indent="0"/>
            <a:r>
              <a:rPr lang="en-US" sz="2200" b="1" dirty="0"/>
              <a:t>Timing diagram</a:t>
            </a:r>
            <a:r>
              <a:rPr lang="en-US" sz="2200" dirty="0"/>
              <a:t> </a:t>
            </a:r>
            <a:endParaRPr sz="2200" dirty="0"/>
          </a:p>
        </p:txBody>
      </p:sp>
      <p:sp>
        <p:nvSpPr>
          <p:cNvPr id="1148" name="Google Shape;1148;p98"/>
          <p:cNvSpPr txBox="1">
            <a:spLocks noGrp="1"/>
          </p:cNvSpPr>
          <p:nvPr>
            <p:ph type="subTitle" idx="4"/>
          </p:nvPr>
        </p:nvSpPr>
        <p:spPr>
          <a:xfrm>
            <a:off x="651937" y="2471123"/>
            <a:ext cx="3837149" cy="1078901"/>
          </a:xfrm>
          <a:prstGeom prst="rect">
            <a:avLst/>
          </a:prstGeom>
        </p:spPr>
        <p:txBody>
          <a:bodyPr spcFirstLastPara="1" wrap="square" lIns="91425" tIns="91425" rIns="91425" bIns="91425" anchor="t" anchorCtr="0">
            <a:noAutofit/>
          </a:bodyPr>
          <a:lstStyle/>
          <a:p>
            <a:pPr marL="0" lvl="0" indent="0" algn="l">
              <a:buSzPts val="1100"/>
            </a:pPr>
            <a:r>
              <a:rPr lang="en-US" dirty="0"/>
              <a:t>The working of min mode can be easily understood by timing diagrams.</a:t>
            </a:r>
            <a:endParaRPr dirty="0"/>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Minimum Mode</a:t>
            </a:r>
            <a:endParaRPr dirty="0"/>
          </a:p>
        </p:txBody>
      </p:sp>
      <p:pic>
        <p:nvPicPr>
          <p:cNvPr id="3074" name="Picture 2" descr="Lightbox">
            <a:extLst>
              <a:ext uri="{FF2B5EF4-FFF2-40B4-BE49-F238E27FC236}">
                <a16:creationId xmlns:a16="http://schemas.microsoft.com/office/drawing/2014/main" id="{1ED70970-36A6-4380-9912-72E790970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3810"/>
            <a:ext cx="4251408" cy="293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5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2280912" y="2405806"/>
            <a:ext cx="418674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US" dirty="0"/>
              <a:t>Maximum</a:t>
            </a:r>
            <a:r>
              <a:rPr lang="en" dirty="0"/>
              <a:t> Mode —</a:t>
            </a:r>
            <a:endParaRPr dirty="0"/>
          </a:p>
        </p:txBody>
      </p:sp>
      <p:sp>
        <p:nvSpPr>
          <p:cNvPr id="703" name="Google Shape;703;p81"/>
          <p:cNvSpPr txBox="1">
            <a:spLocks noGrp="1"/>
          </p:cNvSpPr>
          <p:nvPr>
            <p:ph type="title" idx="2"/>
          </p:nvPr>
        </p:nvSpPr>
        <p:spPr>
          <a:xfrm>
            <a:off x="3749801" y="1148996"/>
            <a:ext cx="1248962"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347568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 name="Picture 4" descr="A diagram of a computer circuit&#10;&#10;Description automatically generated">
            <a:extLst>
              <a:ext uri="{FF2B5EF4-FFF2-40B4-BE49-F238E27FC236}">
                <a16:creationId xmlns:a16="http://schemas.microsoft.com/office/drawing/2014/main" id="{A64BA3A2-183F-3E75-E79B-B204E613EF99}"/>
              </a:ext>
            </a:extLst>
          </p:cNvPr>
          <p:cNvPicPr>
            <a:picLocks noChangeAspect="1"/>
          </p:cNvPicPr>
          <p:nvPr/>
        </p:nvPicPr>
        <p:blipFill>
          <a:blip r:embed="rId3"/>
          <a:stretch>
            <a:fillRect/>
          </a:stretch>
        </p:blipFill>
        <p:spPr>
          <a:xfrm>
            <a:off x="0" y="6943"/>
            <a:ext cx="9144000" cy="51365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882CE8A1-9558-779D-8677-7E9557B45C7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D0938AE-D973-D615-FA3B-EF51DC2D235E}"/>
              </a:ext>
            </a:extLst>
          </p:cNvPr>
          <p:cNvSpPr txBox="1"/>
          <p:nvPr/>
        </p:nvSpPr>
        <p:spPr>
          <a:xfrm>
            <a:off x="422209" y="1971585"/>
            <a:ext cx="8299579" cy="1200329"/>
          </a:xfrm>
          <a:prstGeom prst="rect">
            <a:avLst/>
          </a:prstGeom>
          <a:noFill/>
        </p:spPr>
        <p:txBody>
          <a:bodyPr wrap="square">
            <a:spAutoFit/>
          </a:bodyPr>
          <a:lstStyle/>
          <a:p>
            <a:pPr marL="285750" indent="-285750">
              <a:buFont typeface="Arial" panose="020B0604020202020204" pitchFamily="34" charset="0"/>
              <a:buChar char="•"/>
            </a:pPr>
            <a:r>
              <a:rPr lang="en-US" sz="1800" b="0" i="0" dirty="0">
                <a:effectLst/>
                <a:latin typeface="Montserrat" panose="00000500000000000000" pitchFamily="2" charset="0"/>
              </a:rPr>
              <a:t>The transceivers are enabled the DEN signal. </a:t>
            </a:r>
          </a:p>
          <a:p>
            <a:pPr marL="285750" indent="-285750">
              <a:buFont typeface="Arial" panose="020B0604020202020204" pitchFamily="34" charset="0"/>
              <a:buChar char="•"/>
            </a:pPr>
            <a:r>
              <a:rPr lang="en-US" sz="1800" b="0" i="0" dirty="0">
                <a:effectLst/>
                <a:latin typeface="Montserrat" panose="00000500000000000000" pitchFamily="2" charset="0"/>
              </a:rPr>
              <a:t>The direction of data is controlled by the DT/R signal. </a:t>
            </a:r>
          </a:p>
          <a:p>
            <a:pPr marL="285750" indent="-285750">
              <a:buFont typeface="Arial" panose="020B0604020202020204" pitchFamily="34" charset="0"/>
              <a:buChar char="•"/>
            </a:pPr>
            <a:r>
              <a:rPr lang="en-US" sz="1800" b="0" i="0" dirty="0">
                <a:effectLst/>
                <a:latin typeface="Montserrat" panose="00000500000000000000" pitchFamily="2" charset="0"/>
              </a:rPr>
              <a:t>DEN is connected to OE' and DT/R' is connected to T. Both DEN and DT/ R' are given by 8288 bus controller.</a:t>
            </a:r>
            <a:endParaRPr lang="en-US" sz="1800" dirty="0">
              <a:latin typeface="Montserrat" panose="00000500000000000000" pitchFamily="2" charset="0"/>
            </a:endParaRPr>
          </a:p>
        </p:txBody>
      </p:sp>
      <p:sp>
        <p:nvSpPr>
          <p:cNvPr id="8" name="TextBox 7">
            <a:extLst>
              <a:ext uri="{FF2B5EF4-FFF2-40B4-BE49-F238E27FC236}">
                <a16:creationId xmlns:a16="http://schemas.microsoft.com/office/drawing/2014/main" id="{D60F9EF8-8FDE-F125-7284-E6B3BEB030E7}"/>
              </a:ext>
            </a:extLst>
          </p:cNvPr>
          <p:cNvSpPr txBox="1"/>
          <p:nvPr/>
        </p:nvSpPr>
        <p:spPr>
          <a:xfrm>
            <a:off x="2602429" y="284061"/>
            <a:ext cx="3939141" cy="1015663"/>
          </a:xfrm>
          <a:prstGeom prst="rect">
            <a:avLst/>
          </a:prstGeom>
          <a:noFill/>
        </p:spPr>
        <p:txBody>
          <a:bodyPr wrap="square">
            <a:spAutoFit/>
          </a:bodyPr>
          <a:lstStyle/>
          <a:p>
            <a:r>
              <a:rPr lang="en" sz="3000" dirty="0"/>
              <a:t>—</a:t>
            </a:r>
            <a:r>
              <a:rPr lang="en" sz="6000" dirty="0"/>
              <a:t> </a:t>
            </a:r>
            <a:r>
              <a:rPr lang="en-US" sz="3000" dirty="0">
                <a:latin typeface="Vidaloka" panose="020B0604020202020204" charset="0"/>
              </a:rPr>
              <a:t>Maximum</a:t>
            </a:r>
            <a:r>
              <a:rPr lang="en" sz="3000" dirty="0">
                <a:latin typeface="Vidaloka" panose="020B0604020202020204" charset="0"/>
              </a:rPr>
              <a:t> Mode </a:t>
            </a:r>
            <a:r>
              <a:rPr lang="en" sz="3000" dirty="0"/>
              <a:t>—</a:t>
            </a:r>
            <a:r>
              <a:rPr lang="en" sz="3000" dirty="0">
                <a:latin typeface="Vidaloka" panose="020B0604020202020204" charset="0"/>
              </a:rPr>
              <a:t> </a:t>
            </a:r>
            <a:endParaRPr lang="en-US" sz="3000" dirty="0">
              <a:latin typeface="Vidaloka" panose="020B0604020202020204" charset="0"/>
            </a:endParaRPr>
          </a:p>
        </p:txBody>
      </p:sp>
    </p:spTree>
    <p:extLst>
      <p:ext uri="{BB962C8B-B14F-4D97-AF65-F5344CB8AC3E}">
        <p14:creationId xmlns:p14="http://schemas.microsoft.com/office/powerpoint/2010/main" val="4091324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1E573F93-E620-E94F-F4D6-D412C79C6B12}"/>
            </a:ext>
          </a:extLst>
        </p:cNvPr>
        <p:cNvGrpSpPr/>
        <p:nvPr/>
      </p:nvGrpSpPr>
      <p:grpSpPr>
        <a:xfrm>
          <a:off x="0" y="0"/>
          <a:ext cx="0" cy="0"/>
          <a:chOff x="0" y="0"/>
          <a:chExt cx="0" cy="0"/>
        </a:xfrm>
      </p:grpSpPr>
      <p:sp>
        <p:nvSpPr>
          <p:cNvPr id="553" name="Google Shape;553;p66">
            <a:extLst>
              <a:ext uri="{FF2B5EF4-FFF2-40B4-BE49-F238E27FC236}">
                <a16:creationId xmlns:a16="http://schemas.microsoft.com/office/drawing/2014/main" id="{14AC6064-DAA9-906B-BBCF-A2FB6D8F670C}"/>
              </a:ext>
            </a:extLst>
          </p:cNvPr>
          <p:cNvSpPr txBox="1">
            <a:spLocks noGrp="1"/>
          </p:cNvSpPr>
          <p:nvPr>
            <p:ph type="subTitle" idx="1"/>
          </p:nvPr>
        </p:nvSpPr>
        <p:spPr>
          <a:xfrm>
            <a:off x="976684" y="2030863"/>
            <a:ext cx="3418446" cy="1093005"/>
          </a:xfrm>
          <a:prstGeom prst="rect">
            <a:avLst/>
          </a:prstGeom>
        </p:spPr>
        <p:txBody>
          <a:bodyPr spcFirstLastPara="1" wrap="square" lIns="91425" tIns="91425" rIns="91425" bIns="91425" anchor="t" anchorCtr="0">
            <a:noAutofit/>
          </a:bodyPr>
          <a:lstStyle/>
          <a:p>
            <a:pPr marL="0" lvl="0" indent="0" algn="ctr">
              <a:buClr>
                <a:schemeClr val="dk1"/>
              </a:buClr>
              <a:buSzPts val="1100"/>
              <a:buNone/>
            </a:pPr>
            <a:r>
              <a:rPr lang="en-US" sz="2000" b="1" dirty="0">
                <a:latin typeface="Vidaloka" panose="020B0604020202020204" charset="0"/>
              </a:rPr>
              <a:t>Minimum Mode</a:t>
            </a:r>
          </a:p>
          <a:p>
            <a:pPr marL="0" lvl="0" indent="0">
              <a:buClr>
                <a:schemeClr val="dk1"/>
              </a:buClr>
              <a:buSzPts val="1100"/>
              <a:buNone/>
            </a:pPr>
            <a:r>
              <a:rPr lang="en-US" sz="1600" dirty="0"/>
              <a:t>Home appliances, calculators.</a:t>
            </a:r>
            <a:endParaRPr sz="1600" dirty="0"/>
          </a:p>
        </p:txBody>
      </p:sp>
      <p:sp>
        <p:nvSpPr>
          <p:cNvPr id="554" name="Google Shape;554;p66">
            <a:extLst>
              <a:ext uri="{FF2B5EF4-FFF2-40B4-BE49-F238E27FC236}">
                <a16:creationId xmlns:a16="http://schemas.microsoft.com/office/drawing/2014/main" id="{39F549A6-E979-71BC-4876-FB76D3CC2F8C}"/>
              </a:ext>
            </a:extLst>
          </p:cNvPr>
          <p:cNvSpPr txBox="1">
            <a:spLocks noGrp="1"/>
          </p:cNvSpPr>
          <p:nvPr>
            <p:ph type="title"/>
          </p:nvPr>
        </p:nvSpPr>
        <p:spPr>
          <a:xfrm>
            <a:off x="1732050" y="922103"/>
            <a:ext cx="5679900" cy="572700"/>
          </a:xfrm>
          <a:prstGeom prst="rect">
            <a:avLst/>
          </a:prstGeom>
        </p:spPr>
        <p:txBody>
          <a:bodyPr spcFirstLastPara="1" wrap="square" lIns="91425" tIns="91425" rIns="91425" bIns="91425" anchor="t" anchorCtr="0">
            <a:noAutofit/>
          </a:bodyPr>
          <a:lstStyle/>
          <a:p>
            <a:pPr lvl="0"/>
            <a:r>
              <a:rPr lang="en" dirty="0"/>
              <a:t>— </a:t>
            </a:r>
            <a:r>
              <a:rPr lang="en-US" dirty="0"/>
              <a:t>Real-World Examples </a:t>
            </a:r>
            <a:r>
              <a:rPr lang="en" dirty="0"/>
              <a:t>—</a:t>
            </a:r>
            <a:endParaRPr dirty="0"/>
          </a:p>
        </p:txBody>
      </p:sp>
      <p:sp>
        <p:nvSpPr>
          <p:cNvPr id="2" name="Google Shape;553;p66">
            <a:extLst>
              <a:ext uri="{FF2B5EF4-FFF2-40B4-BE49-F238E27FC236}">
                <a16:creationId xmlns:a16="http://schemas.microsoft.com/office/drawing/2014/main" id="{40AE35B7-90A5-444F-C0C7-202924812BA1}"/>
              </a:ext>
            </a:extLst>
          </p:cNvPr>
          <p:cNvSpPr txBox="1">
            <a:spLocks/>
          </p:cNvSpPr>
          <p:nvPr/>
        </p:nvSpPr>
        <p:spPr>
          <a:xfrm>
            <a:off x="4748870" y="2025247"/>
            <a:ext cx="3418446" cy="1093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Clr>
                <a:schemeClr val="dk1"/>
              </a:buClr>
              <a:buSzPts val="1100"/>
              <a:buNone/>
            </a:pPr>
            <a:r>
              <a:rPr lang="en-US" sz="2000" b="1" dirty="0">
                <a:latin typeface="Vidaloka" panose="020B0604020202020204" charset="0"/>
              </a:rPr>
              <a:t>Maximum Mode</a:t>
            </a:r>
          </a:p>
          <a:p>
            <a:pPr marL="0" indent="0" algn="ctr">
              <a:buClr>
                <a:schemeClr val="dk1"/>
              </a:buClr>
              <a:buSzPts val="1100"/>
              <a:buNone/>
            </a:pPr>
            <a:r>
              <a:rPr lang="en-US" sz="1600" dirty="0"/>
              <a:t>Cloud servers, data centers.</a:t>
            </a:r>
          </a:p>
        </p:txBody>
      </p:sp>
    </p:spTree>
    <p:extLst>
      <p:ext uri="{BB962C8B-B14F-4D97-AF65-F5344CB8AC3E}">
        <p14:creationId xmlns:p14="http://schemas.microsoft.com/office/powerpoint/2010/main" val="24767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214685" y="912950"/>
            <a:ext cx="8929315" cy="497700"/>
          </a:xfrm>
          <a:prstGeom prst="rect">
            <a:avLst/>
          </a:prstGeom>
        </p:spPr>
        <p:txBody>
          <a:bodyPr spcFirstLastPara="1" wrap="square" lIns="91425" tIns="91425" rIns="91425" bIns="91425" anchor="t" anchorCtr="0">
            <a:noAutofit/>
          </a:bodyPr>
          <a:lstStyle/>
          <a:p>
            <a:pPr lvl="0"/>
            <a:r>
              <a:rPr lang="en" dirty="0"/>
              <a:t>— </a:t>
            </a:r>
            <a:r>
              <a:rPr lang="en-US" dirty="0"/>
              <a:t>Comparison of Minimum and Maximum Modes </a:t>
            </a:r>
            <a:r>
              <a:rPr lang="en" dirty="0"/>
              <a:t>—</a:t>
            </a:r>
            <a:endParaRPr dirty="0"/>
          </a:p>
        </p:txBody>
      </p:sp>
      <p:graphicFrame>
        <p:nvGraphicFramePr>
          <p:cNvPr id="2" name="Table 1">
            <a:extLst>
              <a:ext uri="{FF2B5EF4-FFF2-40B4-BE49-F238E27FC236}">
                <a16:creationId xmlns:a16="http://schemas.microsoft.com/office/drawing/2014/main" id="{F4E0B83D-B881-3AD4-99C7-073556D0E22E}"/>
              </a:ext>
            </a:extLst>
          </p:cNvPr>
          <p:cNvGraphicFramePr>
            <a:graphicFrameLocks noGrp="1"/>
          </p:cNvGraphicFramePr>
          <p:nvPr/>
        </p:nvGraphicFramePr>
        <p:xfrm>
          <a:off x="865366" y="1963033"/>
          <a:ext cx="7413267" cy="2123936"/>
        </p:xfrm>
        <a:graphic>
          <a:graphicData uri="http://schemas.openxmlformats.org/drawingml/2006/table">
            <a:tbl>
              <a:tblPr firstRow="1" bandRow="1">
                <a:tableStyleId>{22838BEF-8BB2-4498-84A7-C5851F593DF1}</a:tableStyleId>
              </a:tblPr>
              <a:tblGrid>
                <a:gridCol w="2471089">
                  <a:extLst>
                    <a:ext uri="{9D8B030D-6E8A-4147-A177-3AD203B41FA5}">
                      <a16:colId xmlns:a16="http://schemas.microsoft.com/office/drawing/2014/main" val="2490053616"/>
                    </a:ext>
                  </a:extLst>
                </a:gridCol>
                <a:gridCol w="2471089">
                  <a:extLst>
                    <a:ext uri="{9D8B030D-6E8A-4147-A177-3AD203B41FA5}">
                      <a16:colId xmlns:a16="http://schemas.microsoft.com/office/drawing/2014/main" val="1830787122"/>
                    </a:ext>
                  </a:extLst>
                </a:gridCol>
                <a:gridCol w="2471089">
                  <a:extLst>
                    <a:ext uri="{9D8B030D-6E8A-4147-A177-3AD203B41FA5}">
                      <a16:colId xmlns:a16="http://schemas.microsoft.com/office/drawing/2014/main" val="199987050"/>
                    </a:ext>
                  </a:extLst>
                </a:gridCol>
              </a:tblGrid>
              <a:tr h="530984">
                <a:tc>
                  <a:txBody>
                    <a:bodyPr/>
                    <a:lstStyle/>
                    <a:p>
                      <a:r>
                        <a:rPr lang="en-US"/>
                        <a:t>Feature</a:t>
                      </a:r>
                    </a:p>
                  </a:txBody>
                  <a:tcPr anchor="ctr"/>
                </a:tc>
                <a:tc>
                  <a:txBody>
                    <a:bodyPr/>
                    <a:lstStyle/>
                    <a:p>
                      <a:r>
                        <a:rPr lang="en-US"/>
                        <a:t>Feature</a:t>
                      </a:r>
                    </a:p>
                  </a:txBody>
                  <a:tcPr anchor="ctr"/>
                </a:tc>
                <a:tc>
                  <a:txBody>
                    <a:bodyPr/>
                    <a:lstStyle/>
                    <a:p>
                      <a:r>
                        <a:rPr lang="en-US"/>
                        <a:t>Feature</a:t>
                      </a:r>
                      <a:endParaRPr lang="en-US" dirty="0"/>
                    </a:p>
                  </a:txBody>
                  <a:tcPr anchor="ctr"/>
                </a:tc>
                <a:extLst>
                  <a:ext uri="{0D108BD9-81ED-4DB2-BD59-A6C34878D82A}">
                    <a16:rowId xmlns:a16="http://schemas.microsoft.com/office/drawing/2014/main" val="2246582830"/>
                  </a:ext>
                </a:extLst>
              </a:tr>
              <a:tr h="530984">
                <a:tc>
                  <a:txBody>
                    <a:bodyPr/>
                    <a:lstStyle/>
                    <a:p>
                      <a:r>
                        <a:rPr lang="en-US"/>
                        <a:t>Configuration</a:t>
                      </a:r>
                      <a:endParaRPr lang="en-US" dirty="0"/>
                    </a:p>
                  </a:txBody>
                  <a:tcPr anchor="ctr"/>
                </a:tc>
                <a:tc>
                  <a:txBody>
                    <a:bodyPr/>
                    <a:lstStyle/>
                    <a:p>
                      <a:r>
                        <a:rPr lang="en-US"/>
                        <a:t>Single-processor</a:t>
                      </a:r>
                    </a:p>
                  </a:txBody>
                  <a:tcPr anchor="ctr"/>
                </a:tc>
                <a:tc>
                  <a:txBody>
                    <a:bodyPr/>
                    <a:lstStyle/>
                    <a:p>
                      <a:r>
                        <a:rPr lang="en-US"/>
                        <a:t>Multiprocessor</a:t>
                      </a:r>
                    </a:p>
                  </a:txBody>
                  <a:tcPr anchor="ctr"/>
                </a:tc>
                <a:extLst>
                  <a:ext uri="{0D108BD9-81ED-4DB2-BD59-A6C34878D82A}">
                    <a16:rowId xmlns:a16="http://schemas.microsoft.com/office/drawing/2014/main" val="809829423"/>
                  </a:ext>
                </a:extLst>
              </a:tr>
              <a:tr h="530984">
                <a:tc>
                  <a:txBody>
                    <a:bodyPr/>
                    <a:lstStyle/>
                    <a:p>
                      <a:r>
                        <a:rPr lang="en-US"/>
                        <a:t>MN/MX# Pin Setting</a:t>
                      </a:r>
                    </a:p>
                  </a:txBody>
                  <a:tcPr anchor="ctr"/>
                </a:tc>
                <a:tc>
                  <a:txBody>
                    <a:bodyPr/>
                    <a:lstStyle/>
                    <a:p>
                      <a:r>
                        <a:rPr lang="en-US" dirty="0"/>
                        <a:t>Logic '1'</a:t>
                      </a:r>
                    </a:p>
                  </a:txBody>
                  <a:tcPr anchor="ctr"/>
                </a:tc>
                <a:tc>
                  <a:txBody>
                    <a:bodyPr/>
                    <a:lstStyle/>
                    <a:p>
                      <a:r>
                        <a:rPr lang="en-US" dirty="0"/>
                        <a:t>Logic ‘0'</a:t>
                      </a:r>
                    </a:p>
                  </a:txBody>
                  <a:tcPr anchor="ctr"/>
                </a:tc>
                <a:extLst>
                  <a:ext uri="{0D108BD9-81ED-4DB2-BD59-A6C34878D82A}">
                    <a16:rowId xmlns:a16="http://schemas.microsoft.com/office/drawing/2014/main" val="1564473587"/>
                  </a:ext>
                </a:extLst>
              </a:tr>
              <a:tr h="530984">
                <a:tc>
                  <a:txBody>
                    <a:bodyPr/>
                    <a:lstStyle/>
                    <a:p>
                      <a:r>
                        <a:rPr lang="en-US"/>
                        <a:t>Control Signals</a:t>
                      </a:r>
                    </a:p>
                  </a:txBody>
                  <a:tcPr anchor="ctr"/>
                </a:tc>
                <a:tc>
                  <a:txBody>
                    <a:bodyPr/>
                    <a:lstStyle/>
                    <a:p>
                      <a:r>
                        <a:rPr lang="en-US" dirty="0"/>
                        <a:t>Internal</a:t>
                      </a:r>
                    </a:p>
                  </a:txBody>
                  <a:tcPr anchor="ctr"/>
                </a:tc>
                <a:tc>
                  <a:txBody>
                    <a:bodyPr/>
                    <a:lstStyle/>
                    <a:p>
                      <a:r>
                        <a:rPr lang="en-US" dirty="0"/>
                        <a:t>External</a:t>
                      </a:r>
                    </a:p>
                  </a:txBody>
                  <a:tcPr anchor="ctr"/>
                </a:tc>
                <a:extLst>
                  <a:ext uri="{0D108BD9-81ED-4DB2-BD59-A6C34878D82A}">
                    <a16:rowId xmlns:a16="http://schemas.microsoft.com/office/drawing/2014/main" val="4117764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499" y="923794"/>
            <a:ext cx="4323000" cy="497700"/>
          </a:xfrm>
          <a:prstGeom prst="rect">
            <a:avLst/>
          </a:prstGeom>
        </p:spPr>
        <p:txBody>
          <a:bodyPr spcFirstLastPara="1" wrap="square" lIns="91425" tIns="91425" rIns="91425" bIns="91425" anchor="t" anchorCtr="0">
            <a:noAutofit/>
          </a:bodyPr>
          <a:lstStyle/>
          <a:p>
            <a:r>
              <a:rPr lang="en" dirty="0"/>
              <a:t>— </a:t>
            </a:r>
            <a:r>
              <a:rPr lang="en-US" b="1" dirty="0"/>
              <a:t>Conclusion</a:t>
            </a:r>
            <a:r>
              <a:rPr lang="en" dirty="0"/>
              <a:t> —</a:t>
            </a:r>
            <a:br>
              <a:rPr lang="en-US" dirty="0"/>
            </a:br>
            <a:endParaRPr dirty="0"/>
          </a:p>
        </p:txBody>
      </p:sp>
      <p:sp>
        <p:nvSpPr>
          <p:cNvPr id="535" name="Google Shape;535;p63"/>
          <p:cNvSpPr txBox="1">
            <a:spLocks noGrp="1"/>
          </p:cNvSpPr>
          <p:nvPr>
            <p:ph type="subTitle" idx="1"/>
          </p:nvPr>
        </p:nvSpPr>
        <p:spPr>
          <a:xfrm>
            <a:off x="377687" y="1717055"/>
            <a:ext cx="8388625" cy="1709390"/>
          </a:xfrm>
          <a:prstGeom prst="rect">
            <a:avLst/>
          </a:prstGeom>
        </p:spPr>
        <p:txBody>
          <a:bodyPr spcFirstLastPara="1" wrap="square" lIns="91425" tIns="91425" rIns="91425" bIns="91425" anchor="t" anchorCtr="0">
            <a:noAutofit/>
          </a:bodyPr>
          <a:lstStyle/>
          <a:p>
            <a:r>
              <a:rPr lang="en-US" dirty="0"/>
              <a:t>The 8086’s Minimum and Maximum Modes demonstrate its versatility, allowing it to adapt to a wide range of system requirements. Understanding these modes is essential for designing efficient computing systems.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63456" y="3959782"/>
            <a:ext cx="1472018" cy="1177424"/>
          </a:xfrm>
          <a:custGeom>
            <a:avLst/>
            <a:gdLst/>
            <a:ahLst/>
            <a:cxnLst/>
            <a:rect l="l" t="t" r="r" b="b"/>
            <a:pathLst>
              <a:path w="2947669" h="2357754">
                <a:moveTo>
                  <a:pt x="2947141" y="0"/>
                </a:moveTo>
                <a:lnTo>
                  <a:pt x="2907953" y="8921"/>
                </a:lnTo>
                <a:lnTo>
                  <a:pt x="2858379" y="21372"/>
                </a:lnTo>
                <a:lnTo>
                  <a:pt x="2809630" y="34777"/>
                </a:lnTo>
                <a:lnTo>
                  <a:pt x="2761688" y="49114"/>
                </a:lnTo>
                <a:lnTo>
                  <a:pt x="2714536" y="64363"/>
                </a:lnTo>
                <a:lnTo>
                  <a:pt x="2668156" y="80503"/>
                </a:lnTo>
                <a:lnTo>
                  <a:pt x="2622529" y="97514"/>
                </a:lnTo>
                <a:lnTo>
                  <a:pt x="2577638" y="115374"/>
                </a:lnTo>
                <a:lnTo>
                  <a:pt x="2533465" y="134063"/>
                </a:lnTo>
                <a:lnTo>
                  <a:pt x="2489992" y="153561"/>
                </a:lnTo>
                <a:lnTo>
                  <a:pt x="2447200" y="173846"/>
                </a:lnTo>
                <a:lnTo>
                  <a:pt x="2405072" y="194897"/>
                </a:lnTo>
                <a:lnTo>
                  <a:pt x="2363591" y="216695"/>
                </a:lnTo>
                <a:lnTo>
                  <a:pt x="2322737" y="239218"/>
                </a:lnTo>
                <a:lnTo>
                  <a:pt x="2282493" y="262445"/>
                </a:lnTo>
                <a:lnTo>
                  <a:pt x="2242842" y="286357"/>
                </a:lnTo>
                <a:lnTo>
                  <a:pt x="2203765" y="310932"/>
                </a:lnTo>
                <a:lnTo>
                  <a:pt x="2165244" y="336149"/>
                </a:lnTo>
                <a:lnTo>
                  <a:pt x="2127261" y="361987"/>
                </a:lnTo>
                <a:lnTo>
                  <a:pt x="2089798" y="388427"/>
                </a:lnTo>
                <a:lnTo>
                  <a:pt x="2052838" y="415447"/>
                </a:lnTo>
                <a:lnTo>
                  <a:pt x="2016363" y="443026"/>
                </a:lnTo>
                <a:lnTo>
                  <a:pt x="1980354" y="471145"/>
                </a:lnTo>
                <a:lnTo>
                  <a:pt x="1944793" y="499781"/>
                </a:lnTo>
                <a:lnTo>
                  <a:pt x="1909664" y="528915"/>
                </a:lnTo>
                <a:lnTo>
                  <a:pt x="1874947" y="558525"/>
                </a:lnTo>
                <a:lnTo>
                  <a:pt x="1840624" y="588591"/>
                </a:lnTo>
                <a:lnTo>
                  <a:pt x="1806679" y="619093"/>
                </a:lnTo>
                <a:lnTo>
                  <a:pt x="1773092" y="650009"/>
                </a:lnTo>
                <a:lnTo>
                  <a:pt x="1739847" y="681318"/>
                </a:lnTo>
                <a:lnTo>
                  <a:pt x="1706924" y="713001"/>
                </a:lnTo>
                <a:lnTo>
                  <a:pt x="1674306" y="745036"/>
                </a:lnTo>
                <a:lnTo>
                  <a:pt x="1641976" y="777402"/>
                </a:lnTo>
                <a:lnTo>
                  <a:pt x="1609914" y="810080"/>
                </a:lnTo>
                <a:lnTo>
                  <a:pt x="1578104" y="843047"/>
                </a:lnTo>
                <a:lnTo>
                  <a:pt x="1546527" y="876284"/>
                </a:lnTo>
                <a:lnTo>
                  <a:pt x="1515166" y="909769"/>
                </a:lnTo>
                <a:lnTo>
                  <a:pt x="1484001" y="943483"/>
                </a:lnTo>
                <a:lnTo>
                  <a:pt x="1453017" y="977403"/>
                </a:lnTo>
                <a:lnTo>
                  <a:pt x="1422193" y="1011510"/>
                </a:lnTo>
                <a:lnTo>
                  <a:pt x="1391513" y="1045783"/>
                </a:lnTo>
                <a:lnTo>
                  <a:pt x="1360959" y="1080201"/>
                </a:lnTo>
                <a:lnTo>
                  <a:pt x="1330513" y="1114743"/>
                </a:lnTo>
                <a:lnTo>
                  <a:pt x="1300156" y="1149389"/>
                </a:lnTo>
                <a:lnTo>
                  <a:pt x="1269871" y="1184118"/>
                </a:lnTo>
                <a:lnTo>
                  <a:pt x="1239640" y="1218909"/>
                </a:lnTo>
                <a:lnTo>
                  <a:pt x="1209445" y="1253741"/>
                </a:lnTo>
                <a:lnTo>
                  <a:pt x="1179267" y="1288594"/>
                </a:lnTo>
                <a:lnTo>
                  <a:pt x="1149083" y="1323447"/>
                </a:lnTo>
                <a:lnTo>
                  <a:pt x="1118882" y="1358280"/>
                </a:lnTo>
                <a:lnTo>
                  <a:pt x="1088645" y="1393071"/>
                </a:lnTo>
                <a:lnTo>
                  <a:pt x="1058354" y="1427800"/>
                </a:lnTo>
                <a:lnTo>
                  <a:pt x="1027992" y="1462446"/>
                </a:lnTo>
                <a:lnTo>
                  <a:pt x="997540" y="1496989"/>
                </a:lnTo>
                <a:lnTo>
                  <a:pt x="966981" y="1531407"/>
                </a:lnTo>
                <a:lnTo>
                  <a:pt x="936296" y="1565680"/>
                </a:lnTo>
                <a:lnTo>
                  <a:pt x="905468" y="1599787"/>
                </a:lnTo>
                <a:lnTo>
                  <a:pt x="874479" y="1633708"/>
                </a:lnTo>
                <a:lnTo>
                  <a:pt x="843310" y="1667421"/>
                </a:lnTo>
                <a:lnTo>
                  <a:pt x="811945" y="1700907"/>
                </a:lnTo>
                <a:lnTo>
                  <a:pt x="780364" y="1734144"/>
                </a:lnTo>
                <a:lnTo>
                  <a:pt x="748550" y="1767111"/>
                </a:lnTo>
                <a:lnTo>
                  <a:pt x="716486" y="1799788"/>
                </a:lnTo>
                <a:lnTo>
                  <a:pt x="684152" y="1832155"/>
                </a:lnTo>
                <a:lnTo>
                  <a:pt x="651531" y="1864190"/>
                </a:lnTo>
                <a:lnTo>
                  <a:pt x="618606" y="1895872"/>
                </a:lnTo>
                <a:lnTo>
                  <a:pt x="585358" y="1927182"/>
                </a:lnTo>
                <a:lnTo>
                  <a:pt x="551769" y="1958098"/>
                </a:lnTo>
                <a:lnTo>
                  <a:pt x="517822" y="1988599"/>
                </a:lnTo>
                <a:lnTo>
                  <a:pt x="483498" y="2018665"/>
                </a:lnTo>
                <a:lnTo>
                  <a:pt x="448779" y="2048276"/>
                </a:lnTo>
                <a:lnTo>
                  <a:pt x="413648" y="2077409"/>
                </a:lnTo>
                <a:lnTo>
                  <a:pt x="378087" y="2106046"/>
                </a:lnTo>
                <a:lnTo>
                  <a:pt x="342077" y="2134164"/>
                </a:lnTo>
                <a:lnTo>
                  <a:pt x="305601" y="2161743"/>
                </a:lnTo>
                <a:lnTo>
                  <a:pt x="268641" y="2188763"/>
                </a:lnTo>
                <a:lnTo>
                  <a:pt x="231178" y="2215203"/>
                </a:lnTo>
                <a:lnTo>
                  <a:pt x="193196" y="2241041"/>
                </a:lnTo>
                <a:lnTo>
                  <a:pt x="154675" y="2266258"/>
                </a:lnTo>
                <a:lnTo>
                  <a:pt x="115598" y="2290833"/>
                </a:lnTo>
                <a:lnTo>
                  <a:pt x="75948" y="2314744"/>
                </a:lnTo>
                <a:lnTo>
                  <a:pt x="35705" y="2337971"/>
                </a:lnTo>
                <a:lnTo>
                  <a:pt x="0" y="2357657"/>
                </a:lnTo>
              </a:path>
            </a:pathLst>
          </a:custGeom>
          <a:ln w="25012">
            <a:solidFill>
              <a:srgbClr val="332C2C"/>
            </a:solidFill>
          </a:ln>
        </p:spPr>
        <p:txBody>
          <a:bodyPr wrap="square" lIns="0" tIns="0" rIns="0" bIns="0" rtlCol="0"/>
          <a:lstStyle/>
          <a:p>
            <a:endParaRPr sz="699"/>
          </a:p>
        </p:txBody>
      </p:sp>
      <p:grpSp>
        <p:nvGrpSpPr>
          <p:cNvPr id="3" name="object 3"/>
          <p:cNvGrpSpPr/>
          <p:nvPr/>
        </p:nvGrpSpPr>
        <p:grpSpPr>
          <a:xfrm>
            <a:off x="-3779" y="-6245"/>
            <a:ext cx="9139067" cy="1168228"/>
            <a:chOff x="-12506" y="-12505"/>
            <a:chExt cx="18300700" cy="2339340"/>
          </a:xfrm>
        </p:grpSpPr>
        <p:sp>
          <p:nvSpPr>
            <p:cNvPr id="4" name="object 4"/>
            <p:cNvSpPr/>
            <p:nvPr/>
          </p:nvSpPr>
          <p:spPr>
            <a:xfrm>
              <a:off x="0" y="0"/>
              <a:ext cx="2740660" cy="2314575"/>
            </a:xfrm>
            <a:custGeom>
              <a:avLst/>
              <a:gdLst/>
              <a:ahLst/>
              <a:cxnLst/>
              <a:rect l="l" t="t" r="r" b="b"/>
              <a:pathLst>
                <a:path w="2740660" h="2314575">
                  <a:moveTo>
                    <a:pt x="2740302" y="0"/>
                  </a:moveTo>
                  <a:lnTo>
                    <a:pt x="2677093" y="32654"/>
                  </a:lnTo>
                  <a:lnTo>
                    <a:pt x="2636239" y="55177"/>
                  </a:lnTo>
                  <a:lnTo>
                    <a:pt x="2595995" y="78404"/>
                  </a:lnTo>
                  <a:lnTo>
                    <a:pt x="2556344" y="102315"/>
                  </a:lnTo>
                  <a:lnTo>
                    <a:pt x="2517266" y="126889"/>
                  </a:lnTo>
                  <a:lnTo>
                    <a:pt x="2478744" y="152106"/>
                  </a:lnTo>
                  <a:lnTo>
                    <a:pt x="2440761" y="177945"/>
                  </a:lnTo>
                  <a:lnTo>
                    <a:pt x="2403298" y="204384"/>
                  </a:lnTo>
                  <a:lnTo>
                    <a:pt x="2366337" y="231404"/>
                  </a:lnTo>
                  <a:lnTo>
                    <a:pt x="2329861" y="258983"/>
                  </a:lnTo>
                  <a:lnTo>
                    <a:pt x="2293851" y="287101"/>
                  </a:lnTo>
                  <a:lnTo>
                    <a:pt x="2258290" y="315737"/>
                  </a:lnTo>
                  <a:lnTo>
                    <a:pt x="2223159" y="344870"/>
                  </a:lnTo>
                  <a:lnTo>
                    <a:pt x="2188441" y="374480"/>
                  </a:lnTo>
                  <a:lnTo>
                    <a:pt x="2154117" y="404546"/>
                  </a:lnTo>
                  <a:lnTo>
                    <a:pt x="2120170" y="435047"/>
                  </a:lnTo>
                  <a:lnTo>
                    <a:pt x="2086582" y="465963"/>
                  </a:lnTo>
                  <a:lnTo>
                    <a:pt x="2053335" y="497272"/>
                  </a:lnTo>
                  <a:lnTo>
                    <a:pt x="2020411" y="528955"/>
                  </a:lnTo>
                  <a:lnTo>
                    <a:pt x="1987792" y="560989"/>
                  </a:lnTo>
                  <a:lnTo>
                    <a:pt x="1955460" y="593356"/>
                  </a:lnTo>
                  <a:lnTo>
                    <a:pt x="1923397" y="626033"/>
                  </a:lnTo>
                  <a:lnTo>
                    <a:pt x="1891585" y="659000"/>
                  </a:lnTo>
                  <a:lnTo>
                    <a:pt x="1860006" y="692237"/>
                  </a:lnTo>
                  <a:lnTo>
                    <a:pt x="1828643" y="725722"/>
                  </a:lnTo>
                  <a:lnTo>
                    <a:pt x="1797477" y="759435"/>
                  </a:lnTo>
                  <a:lnTo>
                    <a:pt x="1766490" y="793356"/>
                  </a:lnTo>
                  <a:lnTo>
                    <a:pt x="1735665" y="827463"/>
                  </a:lnTo>
                  <a:lnTo>
                    <a:pt x="1704984" y="861735"/>
                  </a:lnTo>
                  <a:lnTo>
                    <a:pt x="1674428" y="896153"/>
                  </a:lnTo>
                  <a:lnTo>
                    <a:pt x="1643979" y="930695"/>
                  </a:lnTo>
                  <a:lnTo>
                    <a:pt x="1613621" y="965341"/>
                  </a:lnTo>
                  <a:lnTo>
                    <a:pt x="1583334" y="1000070"/>
                  </a:lnTo>
                  <a:lnTo>
                    <a:pt x="1553100" y="1034861"/>
                  </a:lnTo>
                  <a:lnTo>
                    <a:pt x="1522903" y="1069693"/>
                  </a:lnTo>
                  <a:lnTo>
                    <a:pt x="1492724" y="1104546"/>
                  </a:lnTo>
                  <a:lnTo>
                    <a:pt x="1462545" y="1139400"/>
                  </a:lnTo>
                  <a:lnTo>
                    <a:pt x="1432348" y="1174233"/>
                  </a:lnTo>
                  <a:lnTo>
                    <a:pt x="1402115" y="1209024"/>
                  </a:lnTo>
                  <a:lnTo>
                    <a:pt x="1371828" y="1243753"/>
                  </a:lnTo>
                  <a:lnTo>
                    <a:pt x="1341470" y="1278400"/>
                  </a:lnTo>
                  <a:lnTo>
                    <a:pt x="1311021" y="1312943"/>
                  </a:lnTo>
                  <a:lnTo>
                    <a:pt x="1280466" y="1347361"/>
                  </a:lnTo>
                  <a:lnTo>
                    <a:pt x="1249784" y="1381634"/>
                  </a:lnTo>
                  <a:lnTo>
                    <a:pt x="1218959" y="1415742"/>
                  </a:lnTo>
                  <a:lnTo>
                    <a:pt x="1187973" y="1449663"/>
                  </a:lnTo>
                  <a:lnTo>
                    <a:pt x="1156807" y="1483376"/>
                  </a:lnTo>
                  <a:lnTo>
                    <a:pt x="1125444" y="1516862"/>
                  </a:lnTo>
                  <a:lnTo>
                    <a:pt x="1093865" y="1550099"/>
                  </a:lnTo>
                  <a:lnTo>
                    <a:pt x="1062054" y="1583067"/>
                  </a:lnTo>
                  <a:lnTo>
                    <a:pt x="1029991" y="1615744"/>
                  </a:lnTo>
                  <a:lnTo>
                    <a:pt x="997659" y="1648111"/>
                  </a:lnTo>
                  <a:lnTo>
                    <a:pt x="965040" y="1680146"/>
                  </a:lnTo>
                  <a:lnTo>
                    <a:pt x="932116" y="1711828"/>
                  </a:lnTo>
                  <a:lnTo>
                    <a:pt x="898869" y="1743138"/>
                  </a:lnTo>
                  <a:lnTo>
                    <a:pt x="865281" y="1774054"/>
                  </a:lnTo>
                  <a:lnTo>
                    <a:pt x="831334" y="1804555"/>
                  </a:lnTo>
                  <a:lnTo>
                    <a:pt x="797011" y="1834622"/>
                  </a:lnTo>
                  <a:lnTo>
                    <a:pt x="762293" y="1864232"/>
                  </a:lnTo>
                  <a:lnTo>
                    <a:pt x="727162" y="1893366"/>
                  </a:lnTo>
                  <a:lnTo>
                    <a:pt x="691600" y="1922002"/>
                  </a:lnTo>
                  <a:lnTo>
                    <a:pt x="655591" y="1950120"/>
                  </a:lnTo>
                  <a:lnTo>
                    <a:pt x="619114" y="1977699"/>
                  </a:lnTo>
                  <a:lnTo>
                    <a:pt x="582154" y="2004719"/>
                  </a:lnTo>
                  <a:lnTo>
                    <a:pt x="544691" y="2031159"/>
                  </a:lnTo>
                  <a:lnTo>
                    <a:pt x="506707" y="2056997"/>
                  </a:lnTo>
                  <a:lnTo>
                    <a:pt x="468186" y="2082214"/>
                  </a:lnTo>
                  <a:lnTo>
                    <a:pt x="429108" y="2106789"/>
                  </a:lnTo>
                  <a:lnTo>
                    <a:pt x="389456" y="2130700"/>
                  </a:lnTo>
                  <a:lnTo>
                    <a:pt x="349212" y="2153927"/>
                  </a:lnTo>
                  <a:lnTo>
                    <a:pt x="308359" y="2176450"/>
                  </a:lnTo>
                  <a:lnTo>
                    <a:pt x="266877" y="2198248"/>
                  </a:lnTo>
                  <a:lnTo>
                    <a:pt x="224749" y="2219299"/>
                  </a:lnTo>
                  <a:lnTo>
                    <a:pt x="181958" y="2239584"/>
                  </a:lnTo>
                  <a:lnTo>
                    <a:pt x="138485" y="2259081"/>
                  </a:lnTo>
                  <a:lnTo>
                    <a:pt x="94312" y="2277770"/>
                  </a:lnTo>
                  <a:lnTo>
                    <a:pt x="49421" y="2295630"/>
                  </a:lnTo>
                  <a:lnTo>
                    <a:pt x="3795" y="2312640"/>
                  </a:lnTo>
                  <a:lnTo>
                    <a:pt x="0" y="2313961"/>
                  </a:lnTo>
                </a:path>
              </a:pathLst>
            </a:custGeom>
            <a:ln w="25012">
              <a:solidFill>
                <a:srgbClr val="332C2C"/>
              </a:solidFill>
            </a:ln>
          </p:spPr>
          <p:txBody>
            <a:bodyPr wrap="square" lIns="0" tIns="0" rIns="0" bIns="0" rtlCol="0"/>
            <a:lstStyle/>
            <a:p>
              <a:endParaRPr sz="699"/>
            </a:p>
          </p:txBody>
        </p:sp>
        <p:sp>
          <p:nvSpPr>
            <p:cNvPr id="5" name="object 5"/>
            <p:cNvSpPr/>
            <p:nvPr/>
          </p:nvSpPr>
          <p:spPr>
            <a:xfrm>
              <a:off x="10566" y="536308"/>
              <a:ext cx="18277840" cy="47625"/>
            </a:xfrm>
            <a:custGeom>
              <a:avLst/>
              <a:gdLst/>
              <a:ahLst/>
              <a:cxnLst/>
              <a:rect l="l" t="t" r="r" b="b"/>
              <a:pathLst>
                <a:path w="18277840" h="47625">
                  <a:moveTo>
                    <a:pt x="18277421" y="0"/>
                  </a:moveTo>
                  <a:lnTo>
                    <a:pt x="0" y="0"/>
                  </a:lnTo>
                  <a:lnTo>
                    <a:pt x="0" y="47625"/>
                  </a:lnTo>
                  <a:lnTo>
                    <a:pt x="18277421" y="47625"/>
                  </a:lnTo>
                  <a:lnTo>
                    <a:pt x="18277421" y="0"/>
                  </a:lnTo>
                  <a:close/>
                </a:path>
              </a:pathLst>
            </a:custGeom>
            <a:solidFill>
              <a:srgbClr val="332C2C"/>
            </a:solidFill>
          </p:spPr>
          <p:txBody>
            <a:bodyPr wrap="square" lIns="0" tIns="0" rIns="0" bIns="0" rtlCol="0"/>
            <a:lstStyle/>
            <a:p>
              <a:endParaRPr sz="699"/>
            </a:p>
          </p:txBody>
        </p:sp>
      </p:grpSp>
      <p:sp>
        <p:nvSpPr>
          <p:cNvPr id="6" name="object 6"/>
          <p:cNvSpPr/>
          <p:nvPr/>
        </p:nvSpPr>
        <p:spPr>
          <a:xfrm>
            <a:off x="2466" y="4871243"/>
            <a:ext cx="9132725" cy="23783"/>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sz="699"/>
          </a:p>
        </p:txBody>
      </p:sp>
      <p:sp>
        <p:nvSpPr>
          <p:cNvPr id="7" name="object 7"/>
          <p:cNvSpPr txBox="1">
            <a:spLocks noGrp="1"/>
          </p:cNvSpPr>
          <p:nvPr>
            <p:ph type="title"/>
          </p:nvPr>
        </p:nvSpPr>
        <p:spPr>
          <a:xfrm>
            <a:off x="2866264" y="889019"/>
            <a:ext cx="2066279" cy="762766"/>
          </a:xfrm>
          <a:prstGeom prst="rect">
            <a:avLst/>
          </a:prstGeom>
        </p:spPr>
        <p:txBody>
          <a:bodyPr spcFirstLastPara="1" vert="horz" wrap="square" lIns="0" tIns="5708" rIns="0" bIns="0" rtlCol="0" anchor="t" anchorCtr="0">
            <a:spAutoFit/>
          </a:bodyPr>
          <a:lstStyle/>
          <a:p>
            <a:pPr marL="6342">
              <a:spcBef>
                <a:spcPts val="45"/>
              </a:spcBef>
            </a:pPr>
            <a:r>
              <a:rPr sz="4919" spc="50" dirty="0"/>
              <a:t>Thanks!</a:t>
            </a:r>
            <a:endParaRPr sz="4919" dirty="0"/>
          </a:p>
        </p:txBody>
      </p:sp>
      <p:sp>
        <p:nvSpPr>
          <p:cNvPr id="8" name="object 8"/>
          <p:cNvSpPr txBox="1"/>
          <p:nvPr/>
        </p:nvSpPr>
        <p:spPr>
          <a:xfrm>
            <a:off x="2570144" y="1890114"/>
            <a:ext cx="2453786" cy="1382621"/>
          </a:xfrm>
          <a:prstGeom prst="rect">
            <a:avLst/>
          </a:prstGeom>
        </p:spPr>
        <p:txBody>
          <a:bodyPr vert="horz" wrap="square" lIns="0" tIns="1903" rIns="0" bIns="0" rtlCol="0">
            <a:spAutoFit/>
          </a:bodyPr>
          <a:lstStyle/>
          <a:p>
            <a:pPr marL="6025" marR="2537" algn="ctr">
              <a:lnSpc>
                <a:spcPct val="102299"/>
              </a:lnSpc>
              <a:spcBef>
                <a:spcPts val="15"/>
              </a:spcBef>
            </a:pPr>
            <a:r>
              <a:rPr sz="2996" spc="47" dirty="0">
                <a:solidFill>
                  <a:srgbClr val="332C2C"/>
                </a:solidFill>
                <a:latin typeface="+mn-lt"/>
                <a:cs typeface="Verdana"/>
              </a:rPr>
              <a:t>Do</a:t>
            </a:r>
            <a:r>
              <a:rPr sz="2996" spc="-114" dirty="0">
                <a:solidFill>
                  <a:srgbClr val="332C2C"/>
                </a:solidFill>
                <a:latin typeface="+mn-lt"/>
                <a:cs typeface="Verdana"/>
              </a:rPr>
              <a:t> </a:t>
            </a:r>
            <a:r>
              <a:rPr sz="2996" spc="-10" dirty="0">
                <a:solidFill>
                  <a:srgbClr val="332C2C"/>
                </a:solidFill>
                <a:latin typeface="+mn-lt"/>
                <a:cs typeface="Verdana"/>
              </a:rPr>
              <a:t>you</a:t>
            </a:r>
            <a:r>
              <a:rPr sz="2996" spc="-114" dirty="0">
                <a:solidFill>
                  <a:srgbClr val="332C2C"/>
                </a:solidFill>
                <a:latin typeface="+mn-lt"/>
                <a:cs typeface="Verdana"/>
              </a:rPr>
              <a:t> </a:t>
            </a:r>
            <a:r>
              <a:rPr sz="2996" spc="-20" dirty="0">
                <a:solidFill>
                  <a:srgbClr val="332C2C"/>
                </a:solidFill>
                <a:latin typeface="+mn-lt"/>
                <a:cs typeface="Verdana"/>
              </a:rPr>
              <a:t>have</a:t>
            </a:r>
            <a:r>
              <a:rPr sz="2996" spc="-112" dirty="0">
                <a:solidFill>
                  <a:srgbClr val="332C2C"/>
                </a:solidFill>
                <a:latin typeface="+mn-lt"/>
                <a:cs typeface="Verdana"/>
              </a:rPr>
              <a:t> </a:t>
            </a:r>
            <a:r>
              <a:rPr sz="2996" spc="-20" dirty="0">
                <a:solidFill>
                  <a:srgbClr val="332C2C"/>
                </a:solidFill>
                <a:latin typeface="+mn-lt"/>
                <a:cs typeface="Verdana"/>
              </a:rPr>
              <a:t>any</a:t>
            </a:r>
            <a:r>
              <a:rPr sz="2996" spc="-114" dirty="0">
                <a:solidFill>
                  <a:srgbClr val="332C2C"/>
                </a:solidFill>
                <a:latin typeface="+mn-lt"/>
                <a:cs typeface="Verdana"/>
              </a:rPr>
              <a:t> </a:t>
            </a:r>
            <a:r>
              <a:rPr sz="2996" spc="-5" dirty="0">
                <a:solidFill>
                  <a:srgbClr val="332C2C"/>
                </a:solidFill>
                <a:latin typeface="+mn-lt"/>
                <a:cs typeface="Verdana"/>
              </a:rPr>
              <a:t>questions? </a:t>
            </a:r>
            <a:endParaRPr sz="2996" dirty="0">
              <a:latin typeface="+mn-lt"/>
              <a:cs typeface="Verdana"/>
            </a:endParaRPr>
          </a:p>
        </p:txBody>
      </p:sp>
      <p:pic>
        <p:nvPicPr>
          <p:cNvPr id="15" name="Picture 14">
            <a:extLst>
              <a:ext uri="{FF2B5EF4-FFF2-40B4-BE49-F238E27FC236}">
                <a16:creationId xmlns:a16="http://schemas.microsoft.com/office/drawing/2014/main" id="{1243B84A-3B03-4839-BCAD-0B1DDEF40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527" y="1743007"/>
            <a:ext cx="1657485" cy="1657485"/>
          </a:xfrm>
          <a:prstGeom prst="rect">
            <a:avLst/>
          </a:prstGeom>
        </p:spPr>
      </p:pic>
      <p:sp>
        <p:nvSpPr>
          <p:cNvPr id="16" name="Freeform 6">
            <a:extLst>
              <a:ext uri="{FF2B5EF4-FFF2-40B4-BE49-F238E27FC236}">
                <a16:creationId xmlns:a16="http://schemas.microsoft.com/office/drawing/2014/main" id="{24D1714A-931C-472D-9C92-F2BCE51A9ACF}"/>
              </a:ext>
            </a:extLst>
          </p:cNvPr>
          <p:cNvSpPr/>
          <p:nvPr/>
        </p:nvSpPr>
        <p:spPr>
          <a:xfrm>
            <a:off x="59245" y="3485023"/>
            <a:ext cx="1582672" cy="1347349"/>
          </a:xfrm>
          <a:custGeom>
            <a:avLst/>
            <a:gdLst/>
            <a:ahLst/>
            <a:cxnLst/>
            <a:rect l="l" t="t" r="r" b="b"/>
            <a:pathLst>
              <a:path w="6101244" h="5112663">
                <a:moveTo>
                  <a:pt x="0" y="0"/>
                </a:moveTo>
                <a:lnTo>
                  <a:pt x="6101244" y="0"/>
                </a:lnTo>
                <a:lnTo>
                  <a:pt x="6101244" y="5112663"/>
                </a:lnTo>
                <a:lnTo>
                  <a:pt x="0" y="5112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7">
            <a:extLst>
              <a:ext uri="{FF2B5EF4-FFF2-40B4-BE49-F238E27FC236}">
                <a16:creationId xmlns:a16="http://schemas.microsoft.com/office/drawing/2014/main" id="{6A33E864-B446-4FC4-AA09-8E624EED2082}"/>
              </a:ext>
            </a:extLst>
          </p:cNvPr>
          <p:cNvSpPr/>
          <p:nvPr/>
        </p:nvSpPr>
        <p:spPr>
          <a:xfrm>
            <a:off x="6252663" y="3314484"/>
            <a:ext cx="2882528" cy="1580542"/>
          </a:xfrm>
          <a:custGeom>
            <a:avLst/>
            <a:gdLst/>
            <a:ahLst/>
            <a:cxnLst/>
            <a:rect l="l" t="t" r="r" b="b"/>
            <a:pathLst>
              <a:path w="7798805" h="4087424">
                <a:moveTo>
                  <a:pt x="0" y="0"/>
                </a:moveTo>
                <a:lnTo>
                  <a:pt x="7798806" y="0"/>
                </a:lnTo>
                <a:lnTo>
                  <a:pt x="7798806" y="4087424"/>
                </a:lnTo>
                <a:lnTo>
                  <a:pt x="0" y="40874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DFD9"/>
        </a:solidFill>
        <a:effectLst/>
      </p:bgPr>
    </p:bg>
    <p:spTree>
      <p:nvGrpSpPr>
        <p:cNvPr id="1" name=""/>
        <p:cNvGrpSpPr/>
        <p:nvPr/>
      </p:nvGrpSpPr>
      <p:grpSpPr>
        <a:xfrm>
          <a:off x="0" y="0"/>
          <a:ext cx="0" cy="0"/>
          <a:chOff x="0" y="0"/>
          <a:chExt cx="0" cy="0"/>
        </a:xfrm>
      </p:grpSpPr>
      <p:grpSp>
        <p:nvGrpSpPr>
          <p:cNvPr id="29" name="Group 3">
            <a:extLst>
              <a:ext uri="{FF2B5EF4-FFF2-40B4-BE49-F238E27FC236}">
                <a16:creationId xmlns:a16="http://schemas.microsoft.com/office/drawing/2014/main" id="{4928CD6D-DF35-4FD8-AB49-84AEAADEA765}"/>
              </a:ext>
            </a:extLst>
          </p:cNvPr>
          <p:cNvGrpSpPr>
            <a:grpSpLocks noChangeAspect="1"/>
          </p:cNvGrpSpPr>
          <p:nvPr/>
        </p:nvGrpSpPr>
        <p:grpSpPr>
          <a:xfrm>
            <a:off x="4823551" y="1495106"/>
            <a:ext cx="2110112" cy="2061272"/>
            <a:chOff x="0" y="0"/>
            <a:chExt cx="4828540" cy="4716780"/>
          </a:xfrm>
          <a:solidFill>
            <a:schemeClr val="bg1"/>
          </a:solidFill>
        </p:grpSpPr>
        <p:sp>
          <p:nvSpPr>
            <p:cNvPr id="30" name="Freeform 4">
              <a:extLst>
                <a:ext uri="{FF2B5EF4-FFF2-40B4-BE49-F238E27FC236}">
                  <a16:creationId xmlns:a16="http://schemas.microsoft.com/office/drawing/2014/main" id="{D5C5E881-BA0C-4CBB-85B5-933F91DE2821}"/>
                </a:ext>
              </a:extLst>
            </p:cNvPr>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a:lstStyle/>
            <a:p>
              <a:endParaRPr lang="en-US"/>
            </a:p>
          </p:txBody>
        </p:sp>
      </p:grpSp>
      <p:sp>
        <p:nvSpPr>
          <p:cNvPr id="3" name="Freeform 3"/>
          <p:cNvSpPr/>
          <p:nvPr/>
        </p:nvSpPr>
        <p:spPr>
          <a:xfrm rot="-1061952">
            <a:off x="7625812" y="644075"/>
            <a:ext cx="633274" cy="821464"/>
          </a:xfrm>
          <a:custGeom>
            <a:avLst/>
            <a:gdLst/>
            <a:ahLst/>
            <a:cxnLst/>
            <a:rect l="l" t="t" r="r" b="b"/>
            <a:pathLst>
              <a:path w="1267232" h="1643815">
                <a:moveTo>
                  <a:pt x="0" y="0"/>
                </a:moveTo>
                <a:lnTo>
                  <a:pt x="1267232" y="0"/>
                </a:lnTo>
                <a:lnTo>
                  <a:pt x="1267232" y="1643814"/>
                </a:lnTo>
                <a:lnTo>
                  <a:pt x="0" y="16438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819222">
            <a:off x="8453579" y="3271"/>
            <a:ext cx="688106" cy="892591"/>
          </a:xfrm>
          <a:custGeom>
            <a:avLst/>
            <a:gdLst/>
            <a:ahLst/>
            <a:cxnLst/>
            <a:rect l="l" t="t" r="r" b="b"/>
            <a:pathLst>
              <a:path w="1376956" h="1786146">
                <a:moveTo>
                  <a:pt x="0" y="0"/>
                </a:moveTo>
                <a:lnTo>
                  <a:pt x="1376956" y="0"/>
                </a:lnTo>
                <a:lnTo>
                  <a:pt x="1376956" y="1786146"/>
                </a:lnTo>
                <a:lnTo>
                  <a:pt x="0" y="17861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3">
            <a:extLst>
              <a:ext uri="{FF2B5EF4-FFF2-40B4-BE49-F238E27FC236}">
                <a16:creationId xmlns:a16="http://schemas.microsoft.com/office/drawing/2014/main" id="{CF7849CC-A81C-4E6B-B312-8B2AC250D9A5}"/>
              </a:ext>
            </a:extLst>
          </p:cNvPr>
          <p:cNvGrpSpPr>
            <a:grpSpLocks noChangeAspect="1"/>
          </p:cNvGrpSpPr>
          <p:nvPr/>
        </p:nvGrpSpPr>
        <p:grpSpPr>
          <a:xfrm>
            <a:off x="6910337" y="291898"/>
            <a:ext cx="2130922" cy="2081600"/>
            <a:chOff x="0" y="0"/>
            <a:chExt cx="4828540" cy="4716780"/>
          </a:xfrm>
          <a:solidFill>
            <a:schemeClr val="bg1"/>
          </a:solidFill>
        </p:grpSpPr>
        <p:sp>
          <p:nvSpPr>
            <p:cNvPr id="8" name="Freeform 4">
              <a:extLst>
                <a:ext uri="{FF2B5EF4-FFF2-40B4-BE49-F238E27FC236}">
                  <a16:creationId xmlns:a16="http://schemas.microsoft.com/office/drawing/2014/main" id="{5AC69341-BB66-418F-926D-8D1F63E33FCA}"/>
                </a:ext>
              </a:extLst>
            </p:cNvPr>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a:lstStyle/>
            <a:p>
              <a:endParaRPr lang="en-US"/>
            </a:p>
          </p:txBody>
        </p:sp>
      </p:grpSp>
      <p:grpSp>
        <p:nvGrpSpPr>
          <p:cNvPr id="9" name="Group 6">
            <a:extLst>
              <a:ext uri="{FF2B5EF4-FFF2-40B4-BE49-F238E27FC236}">
                <a16:creationId xmlns:a16="http://schemas.microsoft.com/office/drawing/2014/main" id="{99F590BC-8538-4727-8250-EB704B5634CE}"/>
              </a:ext>
            </a:extLst>
          </p:cNvPr>
          <p:cNvGrpSpPr>
            <a:grpSpLocks noChangeAspect="1"/>
          </p:cNvGrpSpPr>
          <p:nvPr/>
        </p:nvGrpSpPr>
        <p:grpSpPr>
          <a:xfrm>
            <a:off x="5245622" y="1711607"/>
            <a:ext cx="1242644" cy="1242639"/>
            <a:chOff x="0" y="0"/>
            <a:chExt cx="6350000" cy="6349975"/>
          </a:xfrm>
        </p:grpSpPr>
        <p:sp>
          <p:nvSpPr>
            <p:cNvPr id="10" name="Freeform 7">
              <a:extLst>
                <a:ext uri="{FF2B5EF4-FFF2-40B4-BE49-F238E27FC236}">
                  <a16:creationId xmlns:a16="http://schemas.microsoft.com/office/drawing/2014/main" id="{74C5CEB2-1784-4D6F-AD12-E0DF0EC5DAD2}"/>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n-US"/>
            </a:p>
          </p:txBody>
        </p:sp>
      </p:grpSp>
      <p:grpSp>
        <p:nvGrpSpPr>
          <p:cNvPr id="11" name="Group 9">
            <a:extLst>
              <a:ext uri="{FF2B5EF4-FFF2-40B4-BE49-F238E27FC236}">
                <a16:creationId xmlns:a16="http://schemas.microsoft.com/office/drawing/2014/main" id="{C1CE0D80-2B43-4795-B611-F90CAE7FD604}"/>
              </a:ext>
            </a:extLst>
          </p:cNvPr>
          <p:cNvGrpSpPr>
            <a:grpSpLocks noChangeAspect="1"/>
          </p:cNvGrpSpPr>
          <p:nvPr/>
        </p:nvGrpSpPr>
        <p:grpSpPr>
          <a:xfrm>
            <a:off x="1655546" y="1218370"/>
            <a:ext cx="2932118" cy="2706759"/>
            <a:chOff x="0" y="-7620"/>
            <a:chExt cx="4432105" cy="4091460"/>
          </a:xfrm>
        </p:grpSpPr>
        <p:sp>
          <p:nvSpPr>
            <p:cNvPr id="12" name="Freeform 10">
              <a:extLst>
                <a:ext uri="{FF2B5EF4-FFF2-40B4-BE49-F238E27FC236}">
                  <a16:creationId xmlns:a16="http://schemas.microsoft.com/office/drawing/2014/main" id="{2B86151A-5B7B-46AE-BC28-F3D415AED75D}"/>
                </a:ext>
              </a:extLst>
            </p:cNvPr>
            <p:cNvSpPr/>
            <p:nvPr/>
          </p:nvSpPr>
          <p:spPr>
            <a:xfrm>
              <a:off x="0" y="-7620"/>
              <a:ext cx="4432105" cy="409146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chemeClr val="bg1"/>
            </a:solidFill>
            <a:ln w="12700">
              <a:solidFill>
                <a:schemeClr val="bg1"/>
              </a:solidFill>
            </a:ln>
          </p:spPr>
          <p:txBody>
            <a:bodyPr/>
            <a:lstStyle/>
            <a:p>
              <a:endParaRPr lang="en-US"/>
            </a:p>
          </p:txBody>
        </p:sp>
      </p:grpSp>
      <p:grpSp>
        <p:nvGrpSpPr>
          <p:cNvPr id="13" name="Group 11">
            <a:extLst>
              <a:ext uri="{FF2B5EF4-FFF2-40B4-BE49-F238E27FC236}">
                <a16:creationId xmlns:a16="http://schemas.microsoft.com/office/drawing/2014/main" id="{EFEB4962-BAC9-475A-8A63-075A2C007823}"/>
              </a:ext>
            </a:extLst>
          </p:cNvPr>
          <p:cNvGrpSpPr>
            <a:grpSpLocks noChangeAspect="1"/>
          </p:cNvGrpSpPr>
          <p:nvPr/>
        </p:nvGrpSpPr>
        <p:grpSpPr>
          <a:xfrm>
            <a:off x="2330499" y="1557640"/>
            <a:ext cx="1499141" cy="1499136"/>
            <a:chOff x="0" y="0"/>
            <a:chExt cx="6350000" cy="6349975"/>
          </a:xfrm>
        </p:grpSpPr>
        <p:sp>
          <p:nvSpPr>
            <p:cNvPr id="14" name="Freeform 12">
              <a:extLst>
                <a:ext uri="{FF2B5EF4-FFF2-40B4-BE49-F238E27FC236}">
                  <a16:creationId xmlns:a16="http://schemas.microsoft.com/office/drawing/2014/main" id="{D144954C-7161-451F-A79F-B570A5ACE9C8}"/>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n-US"/>
            </a:p>
          </p:txBody>
        </p:sp>
      </p:grpSp>
      <p:grpSp>
        <p:nvGrpSpPr>
          <p:cNvPr id="15" name="Group 13">
            <a:extLst>
              <a:ext uri="{FF2B5EF4-FFF2-40B4-BE49-F238E27FC236}">
                <a16:creationId xmlns:a16="http://schemas.microsoft.com/office/drawing/2014/main" id="{7B2AB5E3-8902-4B7C-8F3C-B43323D51F2F}"/>
              </a:ext>
            </a:extLst>
          </p:cNvPr>
          <p:cNvGrpSpPr>
            <a:grpSpLocks noChangeAspect="1"/>
          </p:cNvGrpSpPr>
          <p:nvPr/>
        </p:nvGrpSpPr>
        <p:grpSpPr>
          <a:xfrm>
            <a:off x="6930987" y="2783704"/>
            <a:ext cx="2128682" cy="1944038"/>
            <a:chOff x="0" y="0"/>
            <a:chExt cx="4828540" cy="4716780"/>
          </a:xfrm>
          <a:solidFill>
            <a:schemeClr val="bg1"/>
          </a:solidFill>
        </p:grpSpPr>
        <p:sp>
          <p:nvSpPr>
            <p:cNvPr id="16" name="Freeform 14">
              <a:extLst>
                <a:ext uri="{FF2B5EF4-FFF2-40B4-BE49-F238E27FC236}">
                  <a16:creationId xmlns:a16="http://schemas.microsoft.com/office/drawing/2014/main" id="{6515042B-C5B6-4D0C-B054-7904DB2FD36C}"/>
                </a:ext>
              </a:extLst>
            </p:cNvPr>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grpFill/>
            <a:ln w="12700">
              <a:solidFill>
                <a:schemeClr val="bg1"/>
              </a:solidFill>
            </a:ln>
          </p:spPr>
          <p:txBody>
            <a:bodyPr/>
            <a:lstStyle/>
            <a:p>
              <a:endParaRPr lang="en-US"/>
            </a:p>
          </p:txBody>
        </p:sp>
      </p:grpSp>
      <p:sp>
        <p:nvSpPr>
          <p:cNvPr id="17" name="Freeform 17">
            <a:extLst>
              <a:ext uri="{FF2B5EF4-FFF2-40B4-BE49-F238E27FC236}">
                <a16:creationId xmlns:a16="http://schemas.microsoft.com/office/drawing/2014/main" id="{938FD1DF-E36B-4FFB-9D13-45FFD63E3406}"/>
              </a:ext>
            </a:extLst>
          </p:cNvPr>
          <p:cNvSpPr/>
          <p:nvPr/>
        </p:nvSpPr>
        <p:spPr>
          <a:xfrm>
            <a:off x="91534" y="2279875"/>
            <a:ext cx="688106" cy="892591"/>
          </a:xfrm>
          <a:custGeom>
            <a:avLst/>
            <a:gdLst/>
            <a:ahLst/>
            <a:cxnLst/>
            <a:rect l="l" t="t" r="r" b="b"/>
            <a:pathLst>
              <a:path w="1376956" h="1786146">
                <a:moveTo>
                  <a:pt x="0" y="0"/>
                </a:moveTo>
                <a:lnTo>
                  <a:pt x="1376956" y="0"/>
                </a:lnTo>
                <a:lnTo>
                  <a:pt x="1376956" y="1786145"/>
                </a:lnTo>
                <a:lnTo>
                  <a:pt x="0" y="1786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20">
            <a:extLst>
              <a:ext uri="{FF2B5EF4-FFF2-40B4-BE49-F238E27FC236}">
                <a16:creationId xmlns:a16="http://schemas.microsoft.com/office/drawing/2014/main" id="{CCE72C66-3AE9-41D5-A873-44EA76908525}"/>
              </a:ext>
            </a:extLst>
          </p:cNvPr>
          <p:cNvSpPr txBox="1"/>
          <p:nvPr/>
        </p:nvSpPr>
        <p:spPr>
          <a:xfrm>
            <a:off x="7136472" y="4212514"/>
            <a:ext cx="1834396" cy="194477"/>
          </a:xfrm>
          <a:prstGeom prst="rect">
            <a:avLst/>
          </a:prstGeom>
        </p:spPr>
        <p:txBody>
          <a:bodyPr wrap="square" lIns="0" tIns="0" rIns="0" bIns="0" rtlCol="0" anchor="t">
            <a:spAutoFit/>
          </a:bodyPr>
          <a:lstStyle/>
          <a:p>
            <a:pPr algn="ctr" defTabSz="456971">
              <a:lnSpc>
                <a:spcPts val="1559"/>
              </a:lnSpc>
              <a:spcBef>
                <a:spcPct val="0"/>
              </a:spcBef>
              <a:buClrTx/>
            </a:pPr>
            <a:r>
              <a:rPr lang="en-US" sz="1199" kern="1200" dirty="0">
                <a:solidFill>
                  <a:schemeClr val="tx1"/>
                </a:solidFill>
                <a:latin typeface="Vidaloka" panose="020B0604020202020204" charset="0"/>
                <a:ea typeface="+mn-ea"/>
                <a:cs typeface="+mn-cs"/>
              </a:rPr>
              <a:t>Md. </a:t>
            </a:r>
            <a:r>
              <a:rPr lang="en-US" sz="1199" kern="1200" dirty="0" err="1">
                <a:solidFill>
                  <a:schemeClr val="tx1"/>
                </a:solidFill>
                <a:latin typeface="Vidaloka" panose="020B0604020202020204" charset="0"/>
                <a:ea typeface="+mn-ea"/>
                <a:cs typeface="+mn-cs"/>
              </a:rPr>
              <a:t>Shoayeb</a:t>
            </a:r>
            <a:r>
              <a:rPr lang="en-US" sz="1199" kern="1200" dirty="0">
                <a:solidFill>
                  <a:schemeClr val="tx1"/>
                </a:solidFill>
                <a:latin typeface="Vidaloka" panose="020B0604020202020204" charset="0"/>
                <a:ea typeface="+mn-ea"/>
                <a:cs typeface="+mn-cs"/>
              </a:rPr>
              <a:t> Hossain</a:t>
            </a:r>
          </a:p>
        </p:txBody>
      </p:sp>
      <p:sp>
        <p:nvSpPr>
          <p:cNvPr id="20" name="TextBox 21">
            <a:extLst>
              <a:ext uri="{FF2B5EF4-FFF2-40B4-BE49-F238E27FC236}">
                <a16:creationId xmlns:a16="http://schemas.microsoft.com/office/drawing/2014/main" id="{9DEBA48B-81C1-4C70-8A37-02F3FC7CC093}"/>
              </a:ext>
            </a:extLst>
          </p:cNvPr>
          <p:cNvSpPr txBox="1"/>
          <p:nvPr/>
        </p:nvSpPr>
        <p:spPr>
          <a:xfrm>
            <a:off x="2518996" y="66655"/>
            <a:ext cx="2996009" cy="553549"/>
          </a:xfrm>
          <a:prstGeom prst="rect">
            <a:avLst/>
          </a:prstGeom>
        </p:spPr>
        <p:txBody>
          <a:bodyPr lIns="0" tIns="0" rIns="0" bIns="0" rtlCol="0" anchor="t">
            <a:spAutoFit/>
          </a:bodyPr>
          <a:lstStyle/>
          <a:p>
            <a:pPr defTabSz="456971">
              <a:lnSpc>
                <a:spcPts val="4678"/>
              </a:lnSpc>
              <a:spcBef>
                <a:spcPct val="0"/>
              </a:spcBef>
              <a:buClrTx/>
            </a:pPr>
            <a:r>
              <a:rPr lang="en-US" sz="2998" kern="1200" dirty="0">
                <a:solidFill>
                  <a:srgbClr val="5E3023"/>
                </a:solidFill>
                <a:latin typeface="Hertical Smooth"/>
                <a:ea typeface="+mn-ea"/>
                <a:cs typeface="+mn-cs"/>
              </a:rPr>
              <a:t>MEET OUR GROUP</a:t>
            </a:r>
          </a:p>
        </p:txBody>
      </p:sp>
      <p:sp>
        <p:nvSpPr>
          <p:cNvPr id="21" name="TextBox 22">
            <a:extLst>
              <a:ext uri="{FF2B5EF4-FFF2-40B4-BE49-F238E27FC236}">
                <a16:creationId xmlns:a16="http://schemas.microsoft.com/office/drawing/2014/main" id="{EC673549-77A3-415B-A459-D44CC23AC0E7}"/>
              </a:ext>
            </a:extLst>
          </p:cNvPr>
          <p:cNvSpPr txBox="1"/>
          <p:nvPr/>
        </p:nvSpPr>
        <p:spPr>
          <a:xfrm>
            <a:off x="1654774" y="3092944"/>
            <a:ext cx="2932118" cy="615553"/>
          </a:xfrm>
          <a:prstGeom prst="rect">
            <a:avLst/>
          </a:prstGeom>
        </p:spPr>
        <p:txBody>
          <a:bodyPr wrap="square" lIns="0" tIns="0" rIns="0" bIns="0" rtlCol="0" anchor="t">
            <a:spAutoFit/>
          </a:bodyPr>
          <a:lstStyle/>
          <a:p>
            <a:pPr algn="ctr" defTabSz="456971">
              <a:lnSpc>
                <a:spcPts val="1559"/>
              </a:lnSpc>
              <a:spcBef>
                <a:spcPct val="0"/>
              </a:spcBef>
              <a:buClrTx/>
            </a:pPr>
            <a:r>
              <a:rPr lang="en-US" kern="1200" dirty="0">
                <a:solidFill>
                  <a:schemeClr val="tx1"/>
                </a:solidFill>
                <a:latin typeface="Vidaloka" panose="020B0604020202020204" charset="0"/>
                <a:ea typeface="+mn-ea"/>
                <a:cs typeface="+mn-cs"/>
              </a:rPr>
              <a:t>Mr. </a:t>
            </a:r>
            <a:r>
              <a:rPr lang="en-US" kern="1200" dirty="0" err="1">
                <a:solidFill>
                  <a:schemeClr val="tx1"/>
                </a:solidFill>
                <a:latin typeface="Vidaloka" panose="020B0604020202020204" charset="0"/>
                <a:ea typeface="+mn-ea"/>
                <a:cs typeface="+mn-cs"/>
              </a:rPr>
              <a:t>Mozdaher</a:t>
            </a:r>
            <a:r>
              <a:rPr lang="en-US" kern="1200" dirty="0">
                <a:solidFill>
                  <a:schemeClr val="tx1"/>
                </a:solidFill>
                <a:latin typeface="Vidaloka" panose="020B0604020202020204" charset="0"/>
                <a:ea typeface="+mn-ea"/>
                <a:cs typeface="+mn-cs"/>
              </a:rPr>
              <a:t> Abdul </a:t>
            </a:r>
            <a:r>
              <a:rPr lang="en-US" kern="1200" dirty="0" err="1">
                <a:solidFill>
                  <a:schemeClr val="tx1"/>
                </a:solidFill>
                <a:latin typeface="Vidaloka" panose="020B0604020202020204" charset="0"/>
                <a:ea typeface="+mn-ea"/>
                <a:cs typeface="+mn-cs"/>
              </a:rPr>
              <a:t>Quader</a:t>
            </a:r>
            <a:endParaRPr lang="en-US" kern="1200" dirty="0">
              <a:solidFill>
                <a:schemeClr val="tx1"/>
              </a:solidFill>
              <a:latin typeface="Vidaloka" panose="020B0604020202020204" charset="0"/>
              <a:ea typeface="+mn-ea"/>
              <a:cs typeface="+mn-cs"/>
            </a:endParaRPr>
          </a:p>
          <a:p>
            <a:pPr algn="ctr" defTabSz="456971">
              <a:lnSpc>
                <a:spcPts val="1559"/>
              </a:lnSpc>
              <a:spcBef>
                <a:spcPct val="0"/>
              </a:spcBef>
              <a:buClrTx/>
            </a:pPr>
            <a:r>
              <a:rPr lang="en-US" kern="1200" dirty="0">
                <a:solidFill>
                  <a:schemeClr val="tx1"/>
                </a:solidFill>
                <a:latin typeface="Vidaloka" panose="020B0604020202020204" charset="0"/>
                <a:ea typeface="+mn-ea"/>
                <a:cs typeface="+mn-cs"/>
              </a:rPr>
              <a:t>Dept of CSE</a:t>
            </a:r>
          </a:p>
          <a:p>
            <a:pPr algn="ctr" defTabSz="456971">
              <a:lnSpc>
                <a:spcPts val="1559"/>
              </a:lnSpc>
              <a:spcBef>
                <a:spcPct val="0"/>
              </a:spcBef>
              <a:buClrTx/>
            </a:pPr>
            <a:r>
              <a:rPr lang="en-US" kern="1200" dirty="0">
                <a:solidFill>
                  <a:schemeClr val="tx1"/>
                </a:solidFill>
                <a:latin typeface="Vidaloka" panose="020B0604020202020204" charset="0"/>
                <a:ea typeface="+mn-ea"/>
                <a:cs typeface="+mn-cs"/>
              </a:rPr>
              <a:t>Green university of Bangladesh.</a:t>
            </a:r>
          </a:p>
        </p:txBody>
      </p:sp>
      <p:sp>
        <p:nvSpPr>
          <p:cNvPr id="22" name="TextBox 23">
            <a:extLst>
              <a:ext uri="{FF2B5EF4-FFF2-40B4-BE49-F238E27FC236}">
                <a16:creationId xmlns:a16="http://schemas.microsoft.com/office/drawing/2014/main" id="{3E0A08DB-DDC6-4FEE-9BA1-34DEF8D60C50}"/>
              </a:ext>
            </a:extLst>
          </p:cNvPr>
          <p:cNvSpPr txBox="1"/>
          <p:nvPr/>
        </p:nvSpPr>
        <p:spPr>
          <a:xfrm>
            <a:off x="5236376" y="2970462"/>
            <a:ext cx="1352077" cy="194477"/>
          </a:xfrm>
          <a:prstGeom prst="rect">
            <a:avLst/>
          </a:prstGeom>
        </p:spPr>
        <p:txBody>
          <a:bodyPr lIns="0" tIns="0" rIns="0" bIns="0" rtlCol="0" anchor="t">
            <a:spAutoFit/>
          </a:bodyPr>
          <a:lstStyle/>
          <a:p>
            <a:pPr algn="ctr" defTabSz="456971">
              <a:lnSpc>
                <a:spcPts val="1559"/>
              </a:lnSpc>
              <a:spcBef>
                <a:spcPct val="0"/>
              </a:spcBef>
              <a:buClrTx/>
            </a:pPr>
            <a:r>
              <a:rPr lang="en-US" sz="1199" kern="1200" dirty="0">
                <a:solidFill>
                  <a:schemeClr val="tx1"/>
                </a:solidFill>
                <a:latin typeface="Vidaloka" panose="020B0604020202020204" charset="0"/>
                <a:ea typeface="+mn-ea"/>
                <a:cs typeface="+mn-cs"/>
              </a:rPr>
              <a:t>Md. Al Mamud</a:t>
            </a:r>
          </a:p>
        </p:txBody>
      </p:sp>
      <p:sp>
        <p:nvSpPr>
          <p:cNvPr id="23" name="TextBox 24">
            <a:extLst>
              <a:ext uri="{FF2B5EF4-FFF2-40B4-BE49-F238E27FC236}">
                <a16:creationId xmlns:a16="http://schemas.microsoft.com/office/drawing/2014/main" id="{6487692C-AFEF-4E5C-A41E-13C57287A7BF}"/>
              </a:ext>
            </a:extLst>
          </p:cNvPr>
          <p:cNvSpPr txBox="1"/>
          <p:nvPr/>
        </p:nvSpPr>
        <p:spPr>
          <a:xfrm>
            <a:off x="5199061" y="3167676"/>
            <a:ext cx="1352077" cy="194477"/>
          </a:xfrm>
          <a:prstGeom prst="rect">
            <a:avLst/>
          </a:prstGeom>
        </p:spPr>
        <p:txBody>
          <a:bodyPr wrap="square" lIns="0" tIns="0" rIns="0" bIns="0" rtlCol="0" anchor="t">
            <a:spAutoFit/>
          </a:bodyPr>
          <a:lstStyle/>
          <a:p>
            <a:pPr algn="ctr" defTabSz="456971">
              <a:lnSpc>
                <a:spcPts val="1559"/>
              </a:lnSpc>
              <a:spcBef>
                <a:spcPct val="0"/>
              </a:spcBef>
              <a:buClrTx/>
            </a:pPr>
            <a:r>
              <a:rPr lang="en-US" sz="1199" kern="1200" dirty="0">
                <a:solidFill>
                  <a:schemeClr val="tx1"/>
                </a:solidFill>
                <a:latin typeface="Vidaloka" panose="020B0604020202020204" charset="0"/>
                <a:ea typeface="+mn-ea"/>
                <a:cs typeface="+mn-cs"/>
              </a:rPr>
              <a:t>222002106</a:t>
            </a:r>
          </a:p>
        </p:txBody>
      </p:sp>
      <p:grpSp>
        <p:nvGrpSpPr>
          <p:cNvPr id="34" name="Group 6">
            <a:extLst>
              <a:ext uri="{FF2B5EF4-FFF2-40B4-BE49-F238E27FC236}">
                <a16:creationId xmlns:a16="http://schemas.microsoft.com/office/drawing/2014/main" id="{9ACF469B-67C1-44FA-B493-84C67806CAEE}"/>
              </a:ext>
            </a:extLst>
          </p:cNvPr>
          <p:cNvGrpSpPr>
            <a:grpSpLocks noChangeAspect="1"/>
          </p:cNvGrpSpPr>
          <p:nvPr/>
        </p:nvGrpSpPr>
        <p:grpSpPr>
          <a:xfrm>
            <a:off x="7413158" y="458292"/>
            <a:ext cx="1242644" cy="1242639"/>
            <a:chOff x="0" y="0"/>
            <a:chExt cx="6350000" cy="6349975"/>
          </a:xfrm>
        </p:grpSpPr>
        <p:sp>
          <p:nvSpPr>
            <p:cNvPr id="35" name="Freeform 7">
              <a:extLst>
                <a:ext uri="{FF2B5EF4-FFF2-40B4-BE49-F238E27FC236}">
                  <a16:creationId xmlns:a16="http://schemas.microsoft.com/office/drawing/2014/main" id="{BE3AB251-76A2-44B4-B48F-9C02AB388E91}"/>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n-US"/>
            </a:p>
          </p:txBody>
        </p:sp>
      </p:grpSp>
      <p:sp>
        <p:nvSpPr>
          <p:cNvPr id="24" name="TextBox 26">
            <a:extLst>
              <a:ext uri="{FF2B5EF4-FFF2-40B4-BE49-F238E27FC236}">
                <a16:creationId xmlns:a16="http://schemas.microsoft.com/office/drawing/2014/main" id="{31533174-0ACC-4FC6-83BB-DE888F96DBC6}"/>
              </a:ext>
            </a:extLst>
          </p:cNvPr>
          <p:cNvSpPr txBox="1"/>
          <p:nvPr/>
        </p:nvSpPr>
        <p:spPr>
          <a:xfrm>
            <a:off x="7243403" y="4372445"/>
            <a:ext cx="1691222" cy="194477"/>
          </a:xfrm>
          <a:prstGeom prst="rect">
            <a:avLst/>
          </a:prstGeom>
        </p:spPr>
        <p:txBody>
          <a:bodyPr lIns="0" tIns="0" rIns="0" bIns="0" rtlCol="0" anchor="t">
            <a:spAutoFit/>
          </a:bodyPr>
          <a:lstStyle/>
          <a:p>
            <a:pPr algn="ctr" defTabSz="456971">
              <a:lnSpc>
                <a:spcPts val="1559"/>
              </a:lnSpc>
              <a:spcBef>
                <a:spcPct val="0"/>
              </a:spcBef>
              <a:buClrTx/>
            </a:pPr>
            <a:r>
              <a:rPr lang="en-US" sz="1199" kern="1200" dirty="0">
                <a:solidFill>
                  <a:schemeClr val="tx1"/>
                </a:solidFill>
                <a:latin typeface="Vidaloka" panose="020B0604020202020204" charset="0"/>
                <a:ea typeface="+mn-ea"/>
                <a:cs typeface="+mn-cs"/>
              </a:rPr>
              <a:t>222002105</a:t>
            </a:r>
          </a:p>
        </p:txBody>
      </p:sp>
      <p:pic>
        <p:nvPicPr>
          <p:cNvPr id="25" name="Picture 24">
            <a:extLst>
              <a:ext uri="{FF2B5EF4-FFF2-40B4-BE49-F238E27FC236}">
                <a16:creationId xmlns:a16="http://schemas.microsoft.com/office/drawing/2014/main" id="{3EF65710-31CA-47A7-A477-EA317EE81F6E}"/>
              </a:ext>
            </a:extLst>
          </p:cNvPr>
          <p:cNvPicPr>
            <a:picLocks noChangeAspect="1"/>
          </p:cNvPicPr>
          <p:nvPr/>
        </p:nvPicPr>
        <p:blipFill>
          <a:blip r:embed="rId6"/>
          <a:stretch>
            <a:fillRect/>
          </a:stretch>
        </p:blipFill>
        <p:spPr>
          <a:xfrm>
            <a:off x="7451538" y="2954246"/>
            <a:ext cx="1204264" cy="1204264"/>
          </a:xfrm>
          <a:prstGeom prst="rect">
            <a:avLst/>
          </a:prstGeom>
        </p:spPr>
      </p:pic>
      <p:pic>
        <p:nvPicPr>
          <p:cNvPr id="26" name="Picture 25">
            <a:extLst>
              <a:ext uri="{FF2B5EF4-FFF2-40B4-BE49-F238E27FC236}">
                <a16:creationId xmlns:a16="http://schemas.microsoft.com/office/drawing/2014/main" id="{51B68469-D60B-444D-8CB1-EE4C596136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8580" y="1620172"/>
            <a:ext cx="930985" cy="1335482"/>
          </a:xfrm>
          <a:prstGeom prst="rect">
            <a:avLst/>
          </a:prstGeom>
        </p:spPr>
      </p:pic>
      <p:sp>
        <p:nvSpPr>
          <p:cNvPr id="27" name="Freeform 6">
            <a:extLst>
              <a:ext uri="{FF2B5EF4-FFF2-40B4-BE49-F238E27FC236}">
                <a16:creationId xmlns:a16="http://schemas.microsoft.com/office/drawing/2014/main" id="{BF8DA591-DE34-48EE-BE02-A4E778E8B509}"/>
              </a:ext>
            </a:extLst>
          </p:cNvPr>
          <p:cNvSpPr/>
          <p:nvPr/>
        </p:nvSpPr>
        <p:spPr>
          <a:xfrm>
            <a:off x="72874" y="3621554"/>
            <a:ext cx="1582672" cy="1347349"/>
          </a:xfrm>
          <a:custGeom>
            <a:avLst/>
            <a:gdLst/>
            <a:ahLst/>
            <a:cxnLst/>
            <a:rect l="l" t="t" r="r" b="b"/>
            <a:pathLst>
              <a:path w="6101244" h="5112663">
                <a:moveTo>
                  <a:pt x="0" y="0"/>
                </a:moveTo>
                <a:lnTo>
                  <a:pt x="6101244" y="0"/>
                </a:lnTo>
                <a:lnTo>
                  <a:pt x="6101244" y="5112663"/>
                </a:lnTo>
                <a:lnTo>
                  <a:pt x="0" y="51126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5" name="Graphic 4">
            <a:extLst>
              <a:ext uri="{FF2B5EF4-FFF2-40B4-BE49-F238E27FC236}">
                <a16:creationId xmlns:a16="http://schemas.microsoft.com/office/drawing/2014/main" id="{44B39EA1-AAB2-4F0E-AB4B-C7E32EC7B76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629" y="-90058"/>
            <a:ext cx="1854406" cy="1801665"/>
          </a:xfrm>
          <a:prstGeom prst="rect">
            <a:avLst/>
          </a:prstGeom>
        </p:spPr>
      </p:pic>
      <p:pic>
        <p:nvPicPr>
          <p:cNvPr id="28" name="Picture 27">
            <a:extLst>
              <a:ext uri="{FF2B5EF4-FFF2-40B4-BE49-F238E27FC236}">
                <a16:creationId xmlns:a16="http://schemas.microsoft.com/office/drawing/2014/main" id="{F6FA940B-1C93-41E7-9439-59ADBF45C1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85451" y="113057"/>
            <a:ext cx="1265481" cy="1840816"/>
          </a:xfrm>
          <a:prstGeom prst="rect">
            <a:avLst/>
          </a:prstGeom>
        </p:spPr>
      </p:pic>
      <p:sp>
        <p:nvSpPr>
          <p:cNvPr id="36" name="TextBox 23">
            <a:extLst>
              <a:ext uri="{FF2B5EF4-FFF2-40B4-BE49-F238E27FC236}">
                <a16:creationId xmlns:a16="http://schemas.microsoft.com/office/drawing/2014/main" id="{69F6170B-C4B8-4F04-929A-68D0C99A0F8B}"/>
              </a:ext>
            </a:extLst>
          </p:cNvPr>
          <p:cNvSpPr txBox="1"/>
          <p:nvPr/>
        </p:nvSpPr>
        <p:spPr>
          <a:xfrm>
            <a:off x="7335712" y="1731465"/>
            <a:ext cx="1352077" cy="194477"/>
          </a:xfrm>
          <a:prstGeom prst="rect">
            <a:avLst/>
          </a:prstGeom>
        </p:spPr>
        <p:txBody>
          <a:bodyPr lIns="0" tIns="0" rIns="0" bIns="0" rtlCol="0" anchor="t">
            <a:spAutoFit/>
          </a:bodyPr>
          <a:lstStyle/>
          <a:p>
            <a:pPr algn="ctr" defTabSz="456971">
              <a:lnSpc>
                <a:spcPts val="1559"/>
              </a:lnSpc>
              <a:spcBef>
                <a:spcPct val="0"/>
              </a:spcBef>
              <a:buClrTx/>
            </a:pPr>
            <a:r>
              <a:rPr lang="en-US" sz="1199" kern="1200" dirty="0" err="1">
                <a:solidFill>
                  <a:schemeClr val="tx1"/>
                </a:solidFill>
                <a:latin typeface="Vidaloka" panose="020B0604020202020204" charset="0"/>
                <a:ea typeface="+mn-ea"/>
                <a:cs typeface="+mn-cs"/>
              </a:rPr>
              <a:t>Mim</a:t>
            </a:r>
            <a:r>
              <a:rPr lang="en-US" sz="1199" kern="1200" dirty="0">
                <a:solidFill>
                  <a:schemeClr val="tx1"/>
                </a:solidFill>
                <a:latin typeface="Vidaloka" panose="020B0604020202020204" charset="0"/>
                <a:ea typeface="+mn-ea"/>
                <a:cs typeface="+mn-cs"/>
              </a:rPr>
              <a:t> </a:t>
            </a:r>
            <a:r>
              <a:rPr lang="en-US" sz="1199" kern="1200" dirty="0" err="1">
                <a:solidFill>
                  <a:schemeClr val="tx1"/>
                </a:solidFill>
                <a:latin typeface="Vidaloka" panose="020B0604020202020204" charset="0"/>
                <a:ea typeface="+mn-ea"/>
                <a:cs typeface="+mn-cs"/>
              </a:rPr>
              <a:t>Akter</a:t>
            </a:r>
            <a:endParaRPr lang="en-US" sz="1199" kern="1200" dirty="0">
              <a:solidFill>
                <a:schemeClr val="tx1"/>
              </a:solidFill>
              <a:latin typeface="Vidaloka" panose="020B0604020202020204" charset="0"/>
              <a:ea typeface="+mn-ea"/>
              <a:cs typeface="+mn-cs"/>
            </a:endParaRPr>
          </a:p>
        </p:txBody>
      </p:sp>
      <p:sp>
        <p:nvSpPr>
          <p:cNvPr id="37" name="TextBox 24">
            <a:extLst>
              <a:ext uri="{FF2B5EF4-FFF2-40B4-BE49-F238E27FC236}">
                <a16:creationId xmlns:a16="http://schemas.microsoft.com/office/drawing/2014/main" id="{B16BBEBB-B0CB-45B0-A650-C5622FA93E3D}"/>
              </a:ext>
            </a:extLst>
          </p:cNvPr>
          <p:cNvSpPr txBox="1"/>
          <p:nvPr/>
        </p:nvSpPr>
        <p:spPr>
          <a:xfrm>
            <a:off x="7356148" y="1917399"/>
            <a:ext cx="1352077" cy="194477"/>
          </a:xfrm>
          <a:prstGeom prst="rect">
            <a:avLst/>
          </a:prstGeom>
        </p:spPr>
        <p:txBody>
          <a:bodyPr wrap="square" lIns="0" tIns="0" rIns="0" bIns="0" rtlCol="0" anchor="t">
            <a:spAutoFit/>
          </a:bodyPr>
          <a:lstStyle/>
          <a:p>
            <a:pPr algn="ctr" defTabSz="456971">
              <a:lnSpc>
                <a:spcPts val="1559"/>
              </a:lnSpc>
              <a:spcBef>
                <a:spcPct val="0"/>
              </a:spcBef>
              <a:buClrTx/>
            </a:pPr>
            <a:r>
              <a:rPr lang="en-US" sz="1199" kern="1200" dirty="0">
                <a:solidFill>
                  <a:schemeClr val="tx1"/>
                </a:solidFill>
                <a:latin typeface="Vidaloka" panose="020B0604020202020204" charset="0"/>
                <a:ea typeface="+mn-ea"/>
                <a:cs typeface="+mn-cs"/>
              </a:rPr>
              <a:t>222002104</a:t>
            </a:r>
          </a:p>
        </p:txBody>
      </p:sp>
      <p:pic>
        <p:nvPicPr>
          <p:cNvPr id="2" name="Picture 1">
            <a:extLst>
              <a:ext uri="{FF2B5EF4-FFF2-40B4-BE49-F238E27FC236}">
                <a16:creationId xmlns:a16="http://schemas.microsoft.com/office/drawing/2014/main" id="{11AFB3DA-913E-4D68-B557-C79224890E74}"/>
              </a:ext>
            </a:extLst>
          </p:cNvPr>
          <p:cNvPicPr>
            <a:picLocks noChangeAspect="1"/>
          </p:cNvPicPr>
          <p:nvPr/>
        </p:nvPicPr>
        <p:blipFill>
          <a:blip r:embed="rId13"/>
          <a:stretch>
            <a:fillRect/>
          </a:stretch>
        </p:blipFill>
        <p:spPr>
          <a:xfrm>
            <a:off x="2530094" y="1067637"/>
            <a:ext cx="2056798" cy="23330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495" name="Google Shape;495;p61"/>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Flag Register</a:t>
            </a:r>
            <a:endParaRPr dirty="0"/>
          </a:p>
        </p:txBody>
      </p:sp>
      <p:sp>
        <p:nvSpPr>
          <p:cNvPr id="496" name="Google Shape;496;p61"/>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Minimum Mode </a:t>
            </a:r>
            <a:endParaRPr dirty="0"/>
          </a:p>
        </p:txBody>
      </p:sp>
      <p:sp>
        <p:nvSpPr>
          <p:cNvPr id="497" name="Google Shape;497;p61"/>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Details about 8086 Minimum mod pin.</a:t>
            </a:r>
          </a:p>
        </p:txBody>
      </p:sp>
      <p:sp>
        <p:nvSpPr>
          <p:cNvPr id="498" name="Google Shape;498;p61"/>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Details about 8086 flag register pin.</a:t>
            </a:r>
            <a:endParaRPr dirty="0"/>
          </a:p>
        </p:txBody>
      </p:sp>
      <p:sp>
        <p:nvSpPr>
          <p:cNvPr id="499" name="Google Shape;499;p61"/>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0" name="Google Shape;500;p61"/>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Conclued about our </a:t>
            </a:r>
            <a:r>
              <a:rPr lang="en-US" dirty="0"/>
              <a:t>presentation.</a:t>
            </a:r>
            <a:endParaRPr dirty="0"/>
          </a:p>
        </p:txBody>
      </p:sp>
      <p:sp>
        <p:nvSpPr>
          <p:cNvPr id="501" name="Google Shape;501;p61"/>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Maximum Mode</a:t>
            </a:r>
            <a:endParaRPr dirty="0"/>
          </a:p>
        </p:txBody>
      </p:sp>
      <p:sp>
        <p:nvSpPr>
          <p:cNvPr id="502" name="Google Shape;502;p61"/>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Details about 8086 Maximum mod pin.</a:t>
            </a:r>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4" name="Google Shape;504;p61"/>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5" name="Google Shape;505;p61"/>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3" name="Title 2">
            <a:extLst>
              <a:ext uri="{FF2B5EF4-FFF2-40B4-BE49-F238E27FC236}">
                <a16:creationId xmlns:a16="http://schemas.microsoft.com/office/drawing/2014/main" id="{90AC220B-4B02-4B7C-B00E-1E512B2B0B80}"/>
              </a:ext>
            </a:extLst>
          </p:cNvPr>
          <p:cNvSpPr>
            <a:spLocks noGrp="1"/>
          </p:cNvSpPr>
          <p:nvPr>
            <p:ph type="title"/>
          </p:nvPr>
        </p:nvSpPr>
        <p:spPr>
          <a:xfrm>
            <a:off x="3488851" y="243987"/>
            <a:ext cx="1501439" cy="572700"/>
          </a:xfrm>
        </p:spPr>
        <p:txBody>
          <a:bodyPr/>
          <a:lstStyle/>
          <a:p>
            <a:r>
              <a:rPr lang="en-US" dirty="0"/>
              <a:t>Flags</a:t>
            </a:r>
          </a:p>
        </p:txBody>
      </p:sp>
      <p:pic>
        <p:nvPicPr>
          <p:cNvPr id="1026" name="Picture 2" descr="Flag register of 8086 | ROBOTIC ELECTRONICS">
            <a:extLst>
              <a:ext uri="{FF2B5EF4-FFF2-40B4-BE49-F238E27FC236}">
                <a16:creationId xmlns:a16="http://schemas.microsoft.com/office/drawing/2014/main" id="{2B1E705B-38FD-443D-8441-ED9191CBB7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4458" r="157" b="7328"/>
          <a:stretch/>
        </p:blipFill>
        <p:spPr bwMode="auto">
          <a:xfrm>
            <a:off x="810502" y="816687"/>
            <a:ext cx="7075388" cy="35084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fontAlgn="base"/>
            <a:r>
              <a:rPr lang="en-US" b="1" dirty="0"/>
              <a:t>Sign Flag (S)</a:t>
            </a:r>
            <a:endParaRPr lang="en-US" dirty="0"/>
          </a:p>
        </p:txBody>
      </p:sp>
      <p:sp>
        <p:nvSpPr>
          <p:cNvPr id="512" name="Google Shape;512;p62"/>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r>
              <a:rPr lang="en-US" dirty="0"/>
              <a:t>MSB indicate the sign bit. </a:t>
            </a:r>
            <a:endParaRPr dirty="0"/>
          </a:p>
        </p:txBody>
      </p:sp>
      <p:sp>
        <p:nvSpPr>
          <p:cNvPr id="513" name="Google Shape;513;p62"/>
          <p:cNvSpPr txBox="1">
            <a:spLocks noGrp="1"/>
          </p:cNvSpPr>
          <p:nvPr>
            <p:ph type="subTitle" idx="8"/>
          </p:nvPr>
        </p:nvSpPr>
        <p:spPr>
          <a:xfrm>
            <a:off x="5809957" y="2081208"/>
            <a:ext cx="3277771" cy="572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Indicates a carry between bits 3 and 4 during mathematics operations.</a:t>
            </a:r>
            <a:endParaRPr dirty="0"/>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fontAlgn="base"/>
            <a:r>
              <a:rPr lang="en-US" b="1" dirty="0"/>
              <a:t>Zero Flag (Z)</a:t>
            </a:r>
            <a:endParaRPr lang="en-US" dirty="0"/>
          </a:p>
        </p:txBody>
      </p:sp>
      <p:sp>
        <p:nvSpPr>
          <p:cNvPr id="518" name="Google Shape;518;p62"/>
          <p:cNvSpPr txBox="1">
            <a:spLocks noGrp="1"/>
          </p:cNvSpPr>
          <p:nvPr>
            <p:ph type="subTitle" idx="5"/>
          </p:nvPr>
        </p:nvSpPr>
        <p:spPr>
          <a:xfrm>
            <a:off x="3252863" y="2081199"/>
            <a:ext cx="2638274" cy="572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 Tells us whether or not our answer has been zeroed.</a:t>
            </a:r>
            <a:endParaRPr dirty="0"/>
          </a:p>
        </p:txBody>
      </p:sp>
      <p:sp>
        <p:nvSpPr>
          <p:cNvPr id="519" name="Google Shape;519;p62"/>
          <p:cNvSpPr txBox="1">
            <a:spLocks noGrp="1"/>
          </p:cNvSpPr>
          <p:nvPr>
            <p:ph type="title" idx="6"/>
          </p:nvPr>
        </p:nvSpPr>
        <p:spPr>
          <a:xfrm>
            <a:off x="5698494" y="1694817"/>
            <a:ext cx="3445506" cy="405000"/>
          </a:xfrm>
          <a:prstGeom prst="rect">
            <a:avLst/>
          </a:prstGeom>
        </p:spPr>
        <p:txBody>
          <a:bodyPr spcFirstLastPara="1" wrap="square" lIns="91425" tIns="91425" rIns="91425" bIns="91425" anchor="t" anchorCtr="0">
            <a:noAutofit/>
          </a:bodyPr>
          <a:lstStyle/>
          <a:p>
            <a:pPr fontAlgn="base"/>
            <a:r>
              <a:rPr lang="en-US" b="1" dirty="0"/>
              <a:t>Auxiliary Carry Flag (AC)</a:t>
            </a:r>
            <a:endParaRPr lang="en-US" dirty="0"/>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fontAlgn="base"/>
            <a:r>
              <a:rPr lang="en-US" b="1" dirty="0"/>
              <a:t>Parity Flag (P)</a:t>
            </a:r>
            <a:endParaRPr lang="en-US" dirty="0"/>
          </a:p>
        </p:txBody>
      </p:sp>
      <p:sp>
        <p:nvSpPr>
          <p:cNvPr id="522" name="Google Shape;522;p62"/>
          <p:cNvSpPr txBox="1">
            <a:spLocks noGrp="1"/>
          </p:cNvSpPr>
          <p:nvPr>
            <p:ph type="subTitle" idx="14"/>
          </p:nvPr>
        </p:nvSpPr>
        <p:spPr>
          <a:xfrm>
            <a:off x="402077" y="3705863"/>
            <a:ext cx="3001723" cy="572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 In the result of an arithmetic or logical operation is even or odd.</a:t>
            </a:r>
            <a:endParaRPr dirty="0"/>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lvl="0">
              <a:buSzPts val="1100"/>
            </a:pPr>
            <a:r>
              <a:rPr lang="en-US" b="1" dirty="0"/>
              <a:t>Carry Flag (CY)</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5" name="Google Shape;525;p62"/>
          <p:cNvSpPr txBox="1">
            <a:spLocks noGrp="1"/>
          </p:cNvSpPr>
          <p:nvPr>
            <p:ph type="subTitle" idx="17"/>
          </p:nvPr>
        </p:nvSpPr>
        <p:spPr>
          <a:xfrm>
            <a:off x="3252863" y="3705863"/>
            <a:ext cx="2834737" cy="572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b="1" dirty="0"/>
              <a:t> </a:t>
            </a:r>
            <a:r>
              <a:rPr lang="en-US" dirty="0"/>
              <a:t>Shows whether there was a carry on the(MSB) during mathematics operations.</a:t>
            </a:r>
            <a:endParaRPr dirty="0"/>
          </a:p>
        </p:txBody>
      </p:sp>
      <p:sp>
        <p:nvSpPr>
          <p:cNvPr id="526" name="Google Shape;526;p62"/>
          <p:cNvSpPr txBox="1">
            <a:spLocks noGrp="1"/>
          </p:cNvSpPr>
          <p:nvPr>
            <p:ph type="title" idx="18"/>
          </p:nvPr>
        </p:nvSpPr>
        <p:spPr>
          <a:xfrm>
            <a:off x="6087600" y="3313579"/>
            <a:ext cx="2589472" cy="405000"/>
          </a:xfrm>
          <a:prstGeom prst="rect">
            <a:avLst/>
          </a:prstGeom>
        </p:spPr>
        <p:txBody>
          <a:bodyPr spcFirstLastPara="1" wrap="square" lIns="91425" tIns="91425" rIns="91425" bIns="91425" anchor="t" anchorCtr="0">
            <a:noAutofit/>
          </a:bodyPr>
          <a:lstStyle/>
          <a:p>
            <a:pPr lvl="0"/>
            <a:r>
              <a:rPr lang="en-US" b="1" dirty="0"/>
              <a:t>Overflow Flag (O)</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8" name="Google Shape;528;p62"/>
          <p:cNvSpPr txBox="1">
            <a:spLocks noGrp="1"/>
          </p:cNvSpPr>
          <p:nvPr>
            <p:ph type="subTitle" idx="20"/>
          </p:nvPr>
        </p:nvSpPr>
        <p:spPr>
          <a:xfrm>
            <a:off x="5953328" y="3730794"/>
            <a:ext cx="3277771" cy="572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This bit is raised when the result of a signed operation goes beyond limits of the data type.</a:t>
            </a:r>
            <a:endParaRPr dirty="0"/>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Status Flag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anim calcmode="lin" valueType="num">
                                      <p:cBhvr additive="base">
                                        <p:cTn id="15" dur="1000"/>
                                        <p:tgtEl>
                                          <p:spTgt spid="512"/>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16"/>
                                        </p:tgtEl>
                                        <p:attrNameLst>
                                          <p:attrName>style.visibility</p:attrName>
                                        </p:attrNameLst>
                                      </p:cBhvr>
                                      <p:to>
                                        <p:strVal val="visible"/>
                                      </p:to>
                                    </p:set>
                                    <p:anim calcmode="lin" valueType="num">
                                      <p:cBhvr additive="base">
                                        <p:cTn id="18"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14"/>
                                        </p:tgtEl>
                                        <p:attrNameLst>
                                          <p:attrName>style.visibility</p:attrName>
                                        </p:attrNameLst>
                                      </p:cBhvr>
                                      <p:to>
                                        <p:strVal val="visible"/>
                                      </p:to>
                                    </p:set>
                                    <p:anim calcmode="lin" valueType="num">
                                      <p:cBhvr additive="base">
                                        <p:cTn id="23" dur="1000"/>
                                        <p:tgtEl>
                                          <p:spTgt spid="514"/>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 calcmode="lin" valueType="num">
                                      <p:cBhvr additive="base">
                                        <p:cTn id="26" dur="1000"/>
                                        <p:tgtEl>
                                          <p:spTgt spid="517"/>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 calcmode="lin" valueType="num">
                                      <p:cBhvr additive="base">
                                        <p:cTn id="29"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3"/>
                                        </p:tgtEl>
                                        <p:attrNameLst>
                                          <p:attrName>style.visibility</p:attrName>
                                        </p:attrNameLst>
                                      </p:cBhvr>
                                      <p:to>
                                        <p:strVal val="visible"/>
                                      </p:to>
                                    </p:set>
                                    <p:anim calcmode="lin" valueType="num">
                                      <p:cBhvr additive="base">
                                        <p:cTn id="34" dur="1000"/>
                                        <p:tgtEl>
                                          <p:spTgt spid="513"/>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19"/>
                                        </p:tgtEl>
                                        <p:attrNameLst>
                                          <p:attrName>style.visibility</p:attrName>
                                        </p:attrNameLst>
                                      </p:cBhvr>
                                      <p:to>
                                        <p:strVal val="visible"/>
                                      </p:to>
                                    </p:set>
                                    <p:anim calcmode="lin" valueType="num">
                                      <p:cBhvr additive="base">
                                        <p:cTn id="37" dur="1000"/>
                                        <p:tgtEl>
                                          <p:spTgt spid="519"/>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0"/>
                                        </p:tgtEl>
                                        <p:attrNameLst>
                                          <p:attrName>style.visibility</p:attrName>
                                        </p:attrNameLst>
                                      </p:cBhvr>
                                      <p:to>
                                        <p:strVal val="visible"/>
                                      </p:to>
                                    </p:set>
                                    <p:anim calcmode="lin" valueType="num">
                                      <p:cBhvr additive="base">
                                        <p:cTn id="40"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15"/>
                                        </p:tgtEl>
                                        <p:attrNameLst>
                                          <p:attrName>style.visibility</p:attrName>
                                        </p:attrNameLst>
                                      </p:cBhvr>
                                      <p:to>
                                        <p:strVal val="visible"/>
                                      </p:to>
                                    </p:set>
                                    <p:anim calcmode="lin" valueType="num">
                                      <p:cBhvr additive="base">
                                        <p:cTn id="45" dur="1000"/>
                                        <p:tgtEl>
                                          <p:spTgt spid="51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1"/>
                                        </p:tgtEl>
                                        <p:attrNameLst>
                                          <p:attrName>style.visibility</p:attrName>
                                        </p:attrNameLst>
                                      </p:cBhvr>
                                      <p:to>
                                        <p:strVal val="visible"/>
                                      </p:to>
                                    </p:set>
                                    <p:anim calcmode="lin" valueType="num">
                                      <p:cBhvr additive="base">
                                        <p:cTn id="48" dur="1000"/>
                                        <p:tgtEl>
                                          <p:spTgt spid="5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2"/>
                                        </p:tgtEl>
                                        <p:attrNameLst>
                                          <p:attrName>style.visibility</p:attrName>
                                        </p:attrNameLst>
                                      </p:cBhvr>
                                      <p:to>
                                        <p:strVal val="visible"/>
                                      </p:to>
                                    </p:set>
                                    <p:anim calcmode="lin" valueType="num">
                                      <p:cBhvr additive="base">
                                        <p:cTn id="51"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3"/>
                                        </p:tgtEl>
                                        <p:attrNameLst>
                                          <p:attrName>style.visibility</p:attrName>
                                        </p:attrNameLst>
                                      </p:cBhvr>
                                      <p:to>
                                        <p:strVal val="visible"/>
                                      </p:to>
                                    </p:set>
                                    <p:anim calcmode="lin" valueType="num">
                                      <p:cBhvr additive="base">
                                        <p:cTn id="56" dur="1000"/>
                                        <p:tgtEl>
                                          <p:spTgt spid="523"/>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24"/>
                                        </p:tgtEl>
                                        <p:attrNameLst>
                                          <p:attrName>style.visibility</p:attrName>
                                        </p:attrNameLst>
                                      </p:cBhvr>
                                      <p:to>
                                        <p:strVal val="visible"/>
                                      </p:to>
                                    </p:set>
                                    <p:anim calcmode="lin" valueType="num">
                                      <p:cBhvr additive="base">
                                        <p:cTn id="59" dur="1000"/>
                                        <p:tgtEl>
                                          <p:spTgt spid="524"/>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25"/>
                                        </p:tgtEl>
                                        <p:attrNameLst>
                                          <p:attrName>style.visibility</p:attrName>
                                        </p:attrNameLst>
                                      </p:cBhvr>
                                      <p:to>
                                        <p:strVal val="visible"/>
                                      </p:to>
                                    </p:set>
                                    <p:anim calcmode="lin" valueType="num">
                                      <p:cBhvr additive="base">
                                        <p:cTn id="62" dur="1000"/>
                                        <p:tgtEl>
                                          <p:spTgt spid="525"/>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26"/>
                                        </p:tgtEl>
                                        <p:attrNameLst>
                                          <p:attrName>style.visibility</p:attrName>
                                        </p:attrNameLst>
                                      </p:cBhvr>
                                      <p:to>
                                        <p:strVal val="visible"/>
                                      </p:to>
                                    </p:set>
                                    <p:anim calcmode="lin" valueType="num">
                                      <p:cBhvr additive="base">
                                        <p:cTn id="67" dur="1000"/>
                                        <p:tgtEl>
                                          <p:spTgt spid="52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27"/>
                                        </p:tgtEl>
                                        <p:attrNameLst>
                                          <p:attrName>style.visibility</p:attrName>
                                        </p:attrNameLst>
                                      </p:cBhvr>
                                      <p:to>
                                        <p:strVal val="visible"/>
                                      </p:to>
                                    </p:set>
                                    <p:anim calcmode="lin" valueType="num">
                                      <p:cBhvr additive="base">
                                        <p:cTn id="70" dur="1000"/>
                                        <p:tgtEl>
                                          <p:spTgt spid="52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28"/>
                                        </p:tgtEl>
                                        <p:attrNameLst>
                                          <p:attrName>style.visibility</p:attrName>
                                        </p:attrNameLst>
                                      </p:cBhvr>
                                      <p:to>
                                        <p:strVal val="visible"/>
                                      </p:to>
                                    </p:set>
                                    <p:anim calcmode="lin" valueType="num">
                                      <p:cBhvr additive="base">
                                        <p:cTn id="73" dur="1000"/>
                                        <p:tgtEl>
                                          <p:spTgt spid="5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Control Flags</a:t>
            </a:r>
            <a:endParaRPr dirty="0"/>
          </a:p>
        </p:txBody>
      </p:sp>
      <p:sp>
        <p:nvSpPr>
          <p:cNvPr id="1329" name="Google Shape;1329;p106"/>
          <p:cNvSpPr/>
          <p:nvPr/>
        </p:nvSpPr>
        <p:spPr>
          <a:xfrm>
            <a:off x="249170" y="2510264"/>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303113" y="1157659"/>
            <a:ext cx="2690100" cy="474600"/>
          </a:xfrm>
          <a:prstGeom prst="rect">
            <a:avLst/>
          </a:prstGeom>
        </p:spPr>
        <p:txBody>
          <a:bodyPr spcFirstLastPara="1" wrap="square" lIns="91425" tIns="91425" rIns="91425" bIns="91425" anchor="t" anchorCtr="0">
            <a:noAutofit/>
          </a:bodyPr>
          <a:lstStyle/>
          <a:p>
            <a:pPr lvl="0"/>
            <a:r>
              <a:rPr lang="en-US" sz="2000" b="1" dirty="0"/>
              <a:t>Direction Flag (DF)</a:t>
            </a:r>
            <a:endParaRPr sz="2000" dirty="0">
              <a:solidFill>
                <a:schemeClr val="accent1"/>
              </a:solidFill>
            </a:endParaRPr>
          </a:p>
        </p:txBody>
      </p:sp>
      <p:sp>
        <p:nvSpPr>
          <p:cNvPr id="1331" name="Google Shape;1331;p106"/>
          <p:cNvSpPr txBox="1">
            <a:spLocks noGrp="1"/>
          </p:cNvSpPr>
          <p:nvPr>
            <p:ph type="subTitle" idx="4294967295"/>
          </p:nvPr>
        </p:nvSpPr>
        <p:spPr>
          <a:xfrm>
            <a:off x="3303114" y="1517239"/>
            <a:ext cx="2610270" cy="543600"/>
          </a:xfrm>
          <a:prstGeom prst="rect">
            <a:avLst/>
          </a:prstGeom>
        </p:spPr>
        <p:txBody>
          <a:bodyPr spcFirstLastPara="1" wrap="square" lIns="91425" tIns="91425" rIns="91425" bIns="91425" anchor="t" anchorCtr="0">
            <a:noAutofit/>
          </a:bodyPr>
          <a:lstStyle/>
          <a:p>
            <a:pPr marL="0" lvl="0" indent="0" algn="just">
              <a:spcAft>
                <a:spcPts val="1200"/>
              </a:spcAft>
              <a:buNone/>
            </a:pPr>
            <a:r>
              <a:rPr lang="en-US" sz="1200" dirty="0"/>
              <a:t>Decides on the direction of string operations, it can vary from forwards to backwards.</a:t>
            </a:r>
            <a:endParaRPr sz="1200" dirty="0">
              <a:solidFill>
                <a:schemeClr val="dk1"/>
              </a:solidFill>
            </a:endParaRPr>
          </a:p>
        </p:txBody>
      </p:sp>
      <p:sp>
        <p:nvSpPr>
          <p:cNvPr id="1332" name="Google Shape;1332;p106"/>
          <p:cNvSpPr txBox="1">
            <a:spLocks noGrp="1"/>
          </p:cNvSpPr>
          <p:nvPr>
            <p:ph type="title" idx="4294967295"/>
          </p:nvPr>
        </p:nvSpPr>
        <p:spPr>
          <a:xfrm>
            <a:off x="3303113" y="3690094"/>
            <a:ext cx="3531155" cy="474600"/>
          </a:xfrm>
          <a:prstGeom prst="rect">
            <a:avLst/>
          </a:prstGeom>
        </p:spPr>
        <p:txBody>
          <a:bodyPr spcFirstLastPara="1" wrap="square" lIns="91425" tIns="91425" rIns="91425" bIns="91425" anchor="t" anchorCtr="0">
            <a:noAutofit/>
          </a:bodyPr>
          <a:lstStyle/>
          <a:p>
            <a:pPr fontAlgn="base"/>
            <a:r>
              <a:rPr lang="en-US" sz="2000" b="1" dirty="0"/>
              <a:t>Interrupt Flag (IF)</a:t>
            </a:r>
          </a:p>
        </p:txBody>
      </p:sp>
      <p:sp>
        <p:nvSpPr>
          <p:cNvPr id="1333" name="Google Shape;1333;p106"/>
          <p:cNvSpPr txBox="1">
            <a:spLocks noGrp="1"/>
          </p:cNvSpPr>
          <p:nvPr>
            <p:ph type="subTitle" idx="4294967295"/>
          </p:nvPr>
        </p:nvSpPr>
        <p:spPr>
          <a:xfrm>
            <a:off x="3303113" y="4080663"/>
            <a:ext cx="2480569" cy="543600"/>
          </a:xfrm>
          <a:prstGeom prst="rect">
            <a:avLst/>
          </a:prstGeom>
        </p:spPr>
        <p:txBody>
          <a:bodyPr spcFirstLastPara="1" wrap="square" lIns="91425" tIns="91425" rIns="91425" bIns="91425" anchor="t" anchorCtr="0">
            <a:noAutofit/>
          </a:bodyPr>
          <a:lstStyle/>
          <a:p>
            <a:pPr marL="0" lvl="0" indent="0" algn="just">
              <a:spcAft>
                <a:spcPts val="1200"/>
              </a:spcAft>
              <a:buSzPts val="1100"/>
              <a:buNone/>
            </a:pPr>
            <a:r>
              <a:rPr lang="en-US" sz="1200" dirty="0"/>
              <a:t>That can turn ON or OFF maskable interrupts.</a:t>
            </a:r>
            <a:endParaRPr sz="1050" dirty="0">
              <a:solidFill>
                <a:schemeClr val="dk1"/>
              </a:solidFill>
            </a:endParaRPr>
          </a:p>
        </p:txBody>
      </p:sp>
      <p:sp>
        <p:nvSpPr>
          <p:cNvPr id="1334" name="Google Shape;1334;p106"/>
          <p:cNvSpPr txBox="1">
            <a:spLocks noGrp="1"/>
          </p:cNvSpPr>
          <p:nvPr>
            <p:ph type="title" idx="4294967295"/>
          </p:nvPr>
        </p:nvSpPr>
        <p:spPr>
          <a:xfrm>
            <a:off x="3303114" y="2402104"/>
            <a:ext cx="2690100" cy="474600"/>
          </a:xfrm>
          <a:prstGeom prst="rect">
            <a:avLst/>
          </a:prstGeom>
        </p:spPr>
        <p:txBody>
          <a:bodyPr spcFirstLastPara="1" wrap="square" lIns="91425" tIns="91425" rIns="91425" bIns="91425" anchor="t" anchorCtr="0">
            <a:noAutofit/>
          </a:bodyPr>
          <a:lstStyle/>
          <a:p>
            <a:pPr fontAlgn="base"/>
            <a:r>
              <a:rPr lang="en-US" sz="2000" b="1" dirty="0"/>
              <a:t>Trap Flag (TF)</a:t>
            </a:r>
            <a:endParaRPr lang="en-US" sz="2000" dirty="0"/>
          </a:p>
        </p:txBody>
      </p:sp>
      <p:sp>
        <p:nvSpPr>
          <p:cNvPr id="1336" name="Google Shape;1336;p106"/>
          <p:cNvSpPr txBox="1">
            <a:spLocks noGrp="1"/>
          </p:cNvSpPr>
          <p:nvPr>
            <p:ph type="title" idx="4294967295"/>
          </p:nvPr>
        </p:nvSpPr>
        <p:spPr>
          <a:xfrm>
            <a:off x="419420" y="2613764"/>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Flags</a:t>
            </a:r>
            <a:endParaRPr sz="2400" dirty="0"/>
          </a:p>
        </p:txBody>
      </p:sp>
      <p:grpSp>
        <p:nvGrpSpPr>
          <p:cNvPr id="1341" name="Google Shape;1341;p106"/>
          <p:cNvGrpSpPr/>
          <p:nvPr/>
        </p:nvGrpSpPr>
        <p:grpSpPr>
          <a:xfrm>
            <a:off x="2621913" y="2703341"/>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1876970" y="2886464"/>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428895" y="1228189"/>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428895" y="2510264"/>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43642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062995" y="1604389"/>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cxnSpLocks/>
            <a:stCxn id="1329" idx="2"/>
          </p:cNvCxnSpPr>
          <p:nvPr/>
        </p:nvCxnSpPr>
        <p:spPr>
          <a:xfrm rot="-5400000" flipH="1">
            <a:off x="1293470" y="3032264"/>
            <a:ext cx="905100" cy="1365900"/>
          </a:xfrm>
          <a:prstGeom prst="bentConnector2">
            <a:avLst/>
          </a:prstGeom>
          <a:noFill/>
          <a:ln w="28575" cap="flat" cmpd="sng">
            <a:solidFill>
              <a:schemeClr val="accent1"/>
            </a:solidFill>
            <a:prstDash val="solid"/>
            <a:round/>
            <a:headEnd type="none" w="med" len="med"/>
            <a:tailEnd type="none" w="med" len="med"/>
          </a:ln>
        </p:spPr>
      </p:cxnSp>
      <p:grpSp>
        <p:nvGrpSpPr>
          <p:cNvPr id="39" name="Google Shape;2012;p136">
            <a:extLst>
              <a:ext uri="{FF2B5EF4-FFF2-40B4-BE49-F238E27FC236}">
                <a16:creationId xmlns:a16="http://schemas.microsoft.com/office/drawing/2014/main" id="{5C14BBCA-8A6B-49D5-862C-BB3D4A13357E}"/>
              </a:ext>
            </a:extLst>
          </p:cNvPr>
          <p:cNvGrpSpPr/>
          <p:nvPr/>
        </p:nvGrpSpPr>
        <p:grpSpPr>
          <a:xfrm>
            <a:off x="2489923" y="1395629"/>
            <a:ext cx="653108" cy="397270"/>
            <a:chOff x="4660325" y="1866850"/>
            <a:chExt cx="68350" cy="58100"/>
          </a:xfrm>
        </p:grpSpPr>
        <p:sp>
          <p:nvSpPr>
            <p:cNvPr id="40" name="Google Shape;2013;p136">
              <a:extLst>
                <a:ext uri="{FF2B5EF4-FFF2-40B4-BE49-F238E27FC236}">
                  <a16:creationId xmlns:a16="http://schemas.microsoft.com/office/drawing/2014/main" id="{BC3DC326-BCB5-4A9B-962C-894C5F3A2614}"/>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14;p136">
              <a:extLst>
                <a:ext uri="{FF2B5EF4-FFF2-40B4-BE49-F238E27FC236}">
                  <a16:creationId xmlns:a16="http://schemas.microsoft.com/office/drawing/2014/main" id="{0BCA2662-29DE-4AEA-A187-DC2D81C0996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737;p124">
            <a:extLst>
              <a:ext uri="{FF2B5EF4-FFF2-40B4-BE49-F238E27FC236}">
                <a16:creationId xmlns:a16="http://schemas.microsoft.com/office/drawing/2014/main" id="{46550DD0-1087-4F81-A144-35FD63D8C28F}"/>
              </a:ext>
            </a:extLst>
          </p:cNvPr>
          <p:cNvGrpSpPr/>
          <p:nvPr/>
        </p:nvGrpSpPr>
        <p:grpSpPr>
          <a:xfrm>
            <a:off x="2570460" y="3932768"/>
            <a:ext cx="424667" cy="463852"/>
            <a:chOff x="3530749" y="2265673"/>
            <a:chExt cx="330185" cy="284528"/>
          </a:xfrm>
        </p:grpSpPr>
        <p:sp>
          <p:nvSpPr>
            <p:cNvPr id="46" name="Google Shape;1738;p124">
              <a:extLst>
                <a:ext uri="{FF2B5EF4-FFF2-40B4-BE49-F238E27FC236}">
                  <a16:creationId xmlns:a16="http://schemas.microsoft.com/office/drawing/2014/main" id="{11CB52BE-D7EC-4267-90C0-088F7EF0F223}"/>
                </a:ext>
              </a:extLst>
            </p:cNvPr>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39;p124">
              <a:extLst>
                <a:ext uri="{FF2B5EF4-FFF2-40B4-BE49-F238E27FC236}">
                  <a16:creationId xmlns:a16="http://schemas.microsoft.com/office/drawing/2014/main" id="{6E121CAF-F638-4F68-B97E-60D2E6F58ECF}"/>
                </a:ext>
              </a:extLst>
            </p:cNvPr>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0;p124">
              <a:extLst>
                <a:ext uri="{FF2B5EF4-FFF2-40B4-BE49-F238E27FC236}">
                  <a16:creationId xmlns:a16="http://schemas.microsoft.com/office/drawing/2014/main" id="{58B3B88B-19C2-41D4-B475-A491F1EDCFF4}"/>
                </a:ext>
              </a:extLst>
            </p:cNvPr>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41;p124">
              <a:extLst>
                <a:ext uri="{FF2B5EF4-FFF2-40B4-BE49-F238E27FC236}">
                  <a16:creationId xmlns:a16="http://schemas.microsoft.com/office/drawing/2014/main" id="{765AC2C8-7E28-471D-BDF7-05447A273082}"/>
                </a:ext>
              </a:extLst>
            </p:cNvPr>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42;p124">
              <a:extLst>
                <a:ext uri="{FF2B5EF4-FFF2-40B4-BE49-F238E27FC236}">
                  <a16:creationId xmlns:a16="http://schemas.microsoft.com/office/drawing/2014/main" id="{CC178731-8B9C-4EB7-A723-6B53C756D539}"/>
                </a:ext>
              </a:extLst>
            </p:cNvPr>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85243BB-0DC6-443F-BCEB-904CF9AE4A4C}"/>
              </a:ext>
            </a:extLst>
          </p:cNvPr>
          <p:cNvSpPr txBox="1"/>
          <p:nvPr/>
        </p:nvSpPr>
        <p:spPr>
          <a:xfrm>
            <a:off x="6089517" y="1191731"/>
            <a:ext cx="2690100" cy="101566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200" b="0" i="0" dirty="0">
                <a:solidFill>
                  <a:srgbClr val="222222"/>
                </a:solidFill>
                <a:effectLst/>
                <a:latin typeface="Montserrat" panose="00000500000000000000" pitchFamily="2" charset="0"/>
              </a:rPr>
              <a:t>If DF=1, the string instruction will automatically decrement the pointer. If DF=0,the string instruction will automatically increment the pointer.</a:t>
            </a:r>
            <a:endParaRPr lang="en-US" sz="1200" dirty="0">
              <a:latin typeface="Montserrat" panose="00000500000000000000" pitchFamily="2" charset="0"/>
            </a:endParaRPr>
          </a:p>
        </p:txBody>
      </p:sp>
      <p:cxnSp>
        <p:nvCxnSpPr>
          <p:cNvPr id="5" name="Straight Arrow Connector 4">
            <a:extLst>
              <a:ext uri="{FF2B5EF4-FFF2-40B4-BE49-F238E27FC236}">
                <a16:creationId xmlns:a16="http://schemas.microsoft.com/office/drawing/2014/main" id="{6ED8580D-6491-49DC-8E5B-EE81A92199C1}"/>
              </a:ext>
            </a:extLst>
          </p:cNvPr>
          <p:cNvCxnSpPr>
            <a:cxnSpLocks/>
          </p:cNvCxnSpPr>
          <p:nvPr/>
        </p:nvCxnSpPr>
        <p:spPr>
          <a:xfrm>
            <a:off x="5538283" y="1359171"/>
            <a:ext cx="589517" cy="127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3BBEB67C-9AA5-40EC-8C07-C0FAEC771E4D}"/>
              </a:ext>
            </a:extLst>
          </p:cNvPr>
          <p:cNvSpPr txBox="1"/>
          <p:nvPr/>
        </p:nvSpPr>
        <p:spPr>
          <a:xfrm>
            <a:off x="6108977" y="2376395"/>
            <a:ext cx="2670639" cy="120032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200" b="0" i="0" dirty="0">
                <a:solidFill>
                  <a:srgbClr val="222222"/>
                </a:solidFill>
                <a:effectLst/>
                <a:latin typeface="Montserrat" panose="00000500000000000000" pitchFamily="2" charset="0"/>
              </a:rPr>
              <a:t>If TF=1, the CPU automatically generates an internal interrupt after each instruction, allowing a program to be inspected as it executes instruction by instruction.</a:t>
            </a:r>
            <a:endParaRPr lang="en-US" sz="1200" dirty="0">
              <a:latin typeface="Montserrat" panose="00000500000000000000" pitchFamily="2" charset="0"/>
            </a:endParaRPr>
          </a:p>
        </p:txBody>
      </p:sp>
      <p:cxnSp>
        <p:nvCxnSpPr>
          <p:cNvPr id="56" name="Straight Arrow Connector 55">
            <a:extLst>
              <a:ext uri="{FF2B5EF4-FFF2-40B4-BE49-F238E27FC236}">
                <a16:creationId xmlns:a16="http://schemas.microsoft.com/office/drawing/2014/main" id="{77DC8591-A7BF-43C7-B7EB-AB75EA365F19}"/>
              </a:ext>
            </a:extLst>
          </p:cNvPr>
          <p:cNvCxnSpPr>
            <a:cxnSpLocks/>
          </p:cNvCxnSpPr>
          <p:nvPr/>
        </p:nvCxnSpPr>
        <p:spPr>
          <a:xfrm>
            <a:off x="5386727" y="2598635"/>
            <a:ext cx="714313" cy="127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TextBox 57">
            <a:extLst>
              <a:ext uri="{FF2B5EF4-FFF2-40B4-BE49-F238E27FC236}">
                <a16:creationId xmlns:a16="http://schemas.microsoft.com/office/drawing/2014/main" id="{1BDD4F61-A255-4646-88CD-D061C4AB0ABA}"/>
              </a:ext>
            </a:extLst>
          </p:cNvPr>
          <p:cNvSpPr txBox="1"/>
          <p:nvPr/>
        </p:nvSpPr>
        <p:spPr>
          <a:xfrm>
            <a:off x="6101033" y="3724515"/>
            <a:ext cx="2670638" cy="830997"/>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200" b="0" i="0" dirty="0">
                <a:solidFill>
                  <a:srgbClr val="222222"/>
                </a:solidFill>
                <a:effectLst/>
                <a:latin typeface="Montserrat" panose="00000500000000000000" pitchFamily="2" charset="0"/>
              </a:rPr>
              <a:t>If IF=1, the CPU will recognize external interrupt request (Interrupt Disabled). If IF=0, then interrupt disabled.</a:t>
            </a:r>
            <a:endParaRPr lang="en-US" sz="1200" dirty="0">
              <a:latin typeface="Montserrat" panose="00000500000000000000" pitchFamily="2" charset="0"/>
            </a:endParaRPr>
          </a:p>
        </p:txBody>
      </p:sp>
      <p:cxnSp>
        <p:nvCxnSpPr>
          <p:cNvPr id="59" name="Straight Arrow Connector 58">
            <a:extLst>
              <a:ext uri="{FF2B5EF4-FFF2-40B4-BE49-F238E27FC236}">
                <a16:creationId xmlns:a16="http://schemas.microsoft.com/office/drawing/2014/main" id="{BD9F451B-B1D6-4D33-AF08-7981191A6274}"/>
              </a:ext>
            </a:extLst>
          </p:cNvPr>
          <p:cNvCxnSpPr>
            <a:cxnSpLocks/>
          </p:cNvCxnSpPr>
          <p:nvPr/>
        </p:nvCxnSpPr>
        <p:spPr>
          <a:xfrm>
            <a:off x="5479889" y="3907585"/>
            <a:ext cx="6132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1" name="Google Shape;1335;p106">
            <a:extLst>
              <a:ext uri="{FF2B5EF4-FFF2-40B4-BE49-F238E27FC236}">
                <a16:creationId xmlns:a16="http://schemas.microsoft.com/office/drawing/2014/main" id="{357C7C1F-7686-4CB2-B725-9A4A304CB49D}"/>
              </a:ext>
            </a:extLst>
          </p:cNvPr>
          <p:cNvSpPr txBox="1">
            <a:spLocks/>
          </p:cNvSpPr>
          <p:nvPr/>
        </p:nvSpPr>
        <p:spPr>
          <a:xfrm>
            <a:off x="3273665" y="2721364"/>
            <a:ext cx="2639719" cy="54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just">
              <a:spcAft>
                <a:spcPts val="1200"/>
              </a:spcAft>
              <a:buFont typeface="Montserrat"/>
              <a:buNone/>
            </a:pPr>
            <a:r>
              <a:rPr lang="en-US" sz="1200" dirty="0"/>
              <a:t>May help in debugging one instruction at a time by turning on single step mode.</a:t>
            </a:r>
            <a:endParaRPr lang="en-US" sz="1050" dirty="0">
              <a:solidFill>
                <a:schemeClr val="dk1"/>
              </a:solidFill>
            </a:endParaRPr>
          </a:p>
        </p:txBody>
      </p:sp>
      <p:cxnSp>
        <p:nvCxnSpPr>
          <p:cNvPr id="62" name="Google Shape;1358;p106">
            <a:extLst>
              <a:ext uri="{FF2B5EF4-FFF2-40B4-BE49-F238E27FC236}">
                <a16:creationId xmlns:a16="http://schemas.microsoft.com/office/drawing/2014/main" id="{15079098-DE24-4689-86FF-09665AD3CAD4}"/>
              </a:ext>
            </a:extLst>
          </p:cNvPr>
          <p:cNvCxnSpPr/>
          <p:nvPr/>
        </p:nvCxnSpPr>
        <p:spPr>
          <a:xfrm rot="10800000" flipH="1">
            <a:off x="1070521" y="1604264"/>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7770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additive="base">
                                        <p:cTn id="20" dur="500" fill="hold"/>
                                        <p:tgtEl>
                                          <p:spTgt spid="62"/>
                                        </p:tgtEl>
                                        <p:attrNameLst>
                                          <p:attrName>ppt_x</p:attrName>
                                        </p:attrNameLst>
                                      </p:cBhvr>
                                      <p:tavLst>
                                        <p:tav tm="0">
                                          <p:val>
                                            <p:strVal val="#ppt_x"/>
                                          </p:val>
                                        </p:tav>
                                        <p:tav tm="100000">
                                          <p:val>
                                            <p:strVal val="#ppt_x"/>
                                          </p:val>
                                        </p:tav>
                                      </p:tavLst>
                                    </p:anim>
                                    <p:anim calcmode="lin" valueType="num">
                                      <p:cBhvr additive="base">
                                        <p:cTn id="21" dur="500" fill="hold"/>
                                        <p:tgtEl>
                                          <p:spTgt spid="62"/>
                                        </p:tgtEl>
                                        <p:attrNameLst>
                                          <p:attrName>ppt_y</p:attrName>
                                        </p:attrNameLst>
                                      </p:cBhvr>
                                      <p:tavLst>
                                        <p:tav tm="0">
                                          <p:val>
                                            <p:strVal val="1+#ppt_h/2"/>
                                          </p:val>
                                        </p:tav>
                                        <p:tav tm="100000">
                                          <p:val>
                                            <p:strVal val="#ppt_y"/>
                                          </p:val>
                                        </p:tav>
                                      </p:tavLst>
                                    </p:anim>
                                  </p:childTnLst>
                                </p:cTn>
                              </p:par>
                              <p:par>
                                <p:cTn id="22" presetID="22" presetClass="entr" presetSubtype="4" fill="hold" nodeType="withEffect">
                                  <p:stCondLst>
                                    <p:cond delay="0"/>
                                  </p:stCondLst>
                                  <p:childTnLst>
                                    <p:set>
                                      <p:cBhvr>
                                        <p:cTn id="23" dur="1" fill="hold">
                                          <p:stCondLst>
                                            <p:cond delay="0"/>
                                          </p:stCondLst>
                                        </p:cTn>
                                        <p:tgtEl>
                                          <p:spTgt spid="1354"/>
                                        </p:tgtEl>
                                        <p:attrNameLst>
                                          <p:attrName>style.visibility</p:attrName>
                                        </p:attrNameLst>
                                      </p:cBhvr>
                                      <p:to>
                                        <p:strVal val="visible"/>
                                      </p:to>
                                    </p:set>
                                    <p:animEffect transition="in" filter="wipe(down)">
                                      <p:cBhvr>
                                        <p:cTn id="24" dur="500"/>
                                        <p:tgtEl>
                                          <p:spTgt spid="1354"/>
                                        </p:tgtEl>
                                      </p:cBhvr>
                                    </p:animEffect>
                                  </p:childTnLst>
                                </p:cTn>
                              </p:par>
                              <p:par>
                                <p:cTn id="25" presetID="22" presetClass="entr" presetSubtype="4" fill="hold" nodeType="withEffect">
                                  <p:stCondLst>
                                    <p:cond delay="0"/>
                                  </p:stCondLst>
                                  <p:childTnLst>
                                    <p:set>
                                      <p:cBhvr>
                                        <p:cTn id="26" dur="1" fill="hold">
                                          <p:stCondLst>
                                            <p:cond delay="0"/>
                                          </p:stCondLst>
                                        </p:cTn>
                                        <p:tgtEl>
                                          <p:spTgt spid="1359"/>
                                        </p:tgtEl>
                                        <p:attrNameLst>
                                          <p:attrName>style.visibility</p:attrName>
                                        </p:attrNameLst>
                                      </p:cBhvr>
                                      <p:to>
                                        <p:strVal val="visible"/>
                                      </p:to>
                                    </p:set>
                                    <p:animEffect transition="in" filter="wipe(down)">
                                      <p:cBhvr>
                                        <p:cTn id="27" dur="500"/>
                                        <p:tgtEl>
                                          <p:spTgt spid="135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356"/>
                                        </p:tgtEl>
                                        <p:attrNameLst>
                                          <p:attrName>style.visibility</p:attrName>
                                        </p:attrNameLst>
                                      </p:cBhvr>
                                      <p:to>
                                        <p:strVal val="visible"/>
                                      </p:to>
                                    </p:set>
                                    <p:animEffect transition="in" filter="wipe(down)">
                                      <p:cBhvr>
                                        <p:cTn id="30" dur="500"/>
                                        <p:tgtEl>
                                          <p:spTgt spid="1356"/>
                                        </p:tgtEl>
                                      </p:cBhvr>
                                    </p:animEffect>
                                  </p:childTnLst>
                                </p:cTn>
                              </p:par>
                              <p:par>
                                <p:cTn id="31" presetID="22" presetClass="entr" presetSubtype="4"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355"/>
                                        </p:tgtEl>
                                        <p:attrNameLst>
                                          <p:attrName>style.visibility</p:attrName>
                                        </p:attrNameLst>
                                      </p:cBhvr>
                                      <p:to>
                                        <p:strVal val="visible"/>
                                      </p:to>
                                    </p:set>
                                    <p:animEffect transition="in" filter="wipe(down)">
                                      <p:cBhvr>
                                        <p:cTn id="36" dur="500"/>
                                        <p:tgtEl>
                                          <p:spTgt spid="1355"/>
                                        </p:tgtEl>
                                      </p:cBhvr>
                                    </p:animEffect>
                                  </p:childTnLst>
                                </p:cTn>
                              </p:par>
                              <p:par>
                                <p:cTn id="37" presetID="22" presetClass="entr" presetSubtype="4" fill="hold" nodeType="withEffect">
                                  <p:stCondLst>
                                    <p:cond delay="0"/>
                                  </p:stCondLst>
                                  <p:childTnLst>
                                    <p:set>
                                      <p:cBhvr>
                                        <p:cTn id="38" dur="1" fill="hold">
                                          <p:stCondLst>
                                            <p:cond delay="0"/>
                                          </p:stCondLst>
                                        </p:cTn>
                                        <p:tgtEl>
                                          <p:spTgt spid="1341"/>
                                        </p:tgtEl>
                                        <p:attrNameLst>
                                          <p:attrName>style.visibility</p:attrName>
                                        </p:attrNameLst>
                                      </p:cBhvr>
                                      <p:to>
                                        <p:strVal val="visible"/>
                                      </p:to>
                                    </p:set>
                                    <p:animEffect transition="in" filter="wipe(down)">
                                      <p:cBhvr>
                                        <p:cTn id="39" dur="500"/>
                                        <p:tgtEl>
                                          <p:spTgt spid="134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357"/>
                                        </p:tgtEl>
                                        <p:attrNameLst>
                                          <p:attrName>style.visibility</p:attrName>
                                        </p:attrNameLst>
                                      </p:cBhvr>
                                      <p:to>
                                        <p:strVal val="visible"/>
                                      </p:to>
                                    </p:set>
                                    <p:animEffect transition="in" filter="wipe(down)">
                                      <p:cBhvr>
                                        <p:cTn id="42" dur="500"/>
                                        <p:tgtEl>
                                          <p:spTgt spid="1357"/>
                                        </p:tgtEl>
                                      </p:cBhvr>
                                    </p:animEffect>
                                  </p:childTnLst>
                                </p:cTn>
                              </p:par>
                              <p:par>
                                <p:cTn id="43" presetID="22" presetClass="entr" presetSubtype="4"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330"/>
                                        </p:tgtEl>
                                        <p:attrNameLst>
                                          <p:attrName>style.visibility</p:attrName>
                                        </p:attrNameLst>
                                      </p:cBhvr>
                                      <p:to>
                                        <p:strVal val="visible"/>
                                      </p:to>
                                    </p:set>
                                    <p:animEffect transition="in" filter="wipe(down)">
                                      <p:cBhvr>
                                        <p:cTn id="48" dur="500"/>
                                        <p:tgtEl>
                                          <p:spTgt spid="133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34"/>
                                        </p:tgtEl>
                                        <p:attrNameLst>
                                          <p:attrName>style.visibility</p:attrName>
                                        </p:attrNameLst>
                                      </p:cBhvr>
                                      <p:to>
                                        <p:strVal val="visible"/>
                                      </p:to>
                                    </p:set>
                                    <p:animEffect transition="in" filter="wipe(down)">
                                      <p:cBhvr>
                                        <p:cTn id="51" dur="500"/>
                                        <p:tgtEl>
                                          <p:spTgt spid="13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wipe(down)">
                                      <p:cBhvr>
                                        <p:cTn id="54" dur="500"/>
                                        <p:tgtEl>
                                          <p:spTgt spid="133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331">
                                            <p:txEl>
                                              <p:pRg st="0" end="0"/>
                                            </p:txEl>
                                          </p:spTgt>
                                        </p:tgtEl>
                                        <p:attrNameLst>
                                          <p:attrName>style.visibility</p:attrName>
                                        </p:attrNameLst>
                                      </p:cBhvr>
                                      <p:to>
                                        <p:strVal val="visible"/>
                                      </p:to>
                                    </p:set>
                                    <p:animEffect transition="in" filter="randombar(horizontal)">
                                      <p:cBhvr>
                                        <p:cTn id="59" dur="500"/>
                                        <p:tgtEl>
                                          <p:spTgt spid="1331">
                                            <p:txEl>
                                              <p:pRg st="0" end="0"/>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randombar(horizontal)">
                                      <p:cBhvr>
                                        <p:cTn id="62" dur="500"/>
                                        <p:tgtEl>
                                          <p:spTgt spid="5"/>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randombar(horizontal)">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61"/>
                                        </p:tgtEl>
                                        <p:attrNameLst>
                                          <p:attrName>style.visibility</p:attrName>
                                        </p:attrNameLst>
                                      </p:cBhvr>
                                      <p:to>
                                        <p:strVal val="visible"/>
                                      </p:to>
                                    </p:set>
                                    <p:anim calcmode="lin" valueType="num">
                                      <p:cBhvr>
                                        <p:cTn id="70" dur="500" fill="hold"/>
                                        <p:tgtEl>
                                          <p:spTgt spid="61"/>
                                        </p:tgtEl>
                                        <p:attrNameLst>
                                          <p:attrName>ppt_w</p:attrName>
                                        </p:attrNameLst>
                                      </p:cBhvr>
                                      <p:tavLst>
                                        <p:tav tm="0">
                                          <p:val>
                                            <p:fltVal val="0"/>
                                          </p:val>
                                        </p:tav>
                                        <p:tav tm="100000">
                                          <p:val>
                                            <p:strVal val="#ppt_w"/>
                                          </p:val>
                                        </p:tav>
                                      </p:tavLst>
                                    </p:anim>
                                    <p:anim calcmode="lin" valueType="num">
                                      <p:cBhvr>
                                        <p:cTn id="71" dur="500" fill="hold"/>
                                        <p:tgtEl>
                                          <p:spTgt spid="61"/>
                                        </p:tgtEl>
                                        <p:attrNameLst>
                                          <p:attrName>ppt_h</p:attrName>
                                        </p:attrNameLst>
                                      </p:cBhvr>
                                      <p:tavLst>
                                        <p:tav tm="0">
                                          <p:val>
                                            <p:fltVal val="0"/>
                                          </p:val>
                                        </p:tav>
                                        <p:tav tm="100000">
                                          <p:val>
                                            <p:strVal val="#ppt_h"/>
                                          </p:val>
                                        </p:tav>
                                      </p:tavLst>
                                    </p:anim>
                                    <p:animEffect transition="in" filter="fade">
                                      <p:cBhvr>
                                        <p:cTn id="72" dur="500"/>
                                        <p:tgtEl>
                                          <p:spTgt spid="61"/>
                                        </p:tgtEl>
                                      </p:cBhvr>
                                    </p:animEffect>
                                  </p:childTnLst>
                                </p:cTn>
                              </p:par>
                              <p:par>
                                <p:cTn id="73" presetID="53" presetClass="entr" presetSubtype="16"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 calcmode="lin" valueType="num">
                                      <p:cBhvr>
                                        <p:cTn id="80" dur="500" fill="hold"/>
                                        <p:tgtEl>
                                          <p:spTgt spid="55"/>
                                        </p:tgtEl>
                                        <p:attrNameLst>
                                          <p:attrName>ppt_w</p:attrName>
                                        </p:attrNameLst>
                                      </p:cBhvr>
                                      <p:tavLst>
                                        <p:tav tm="0">
                                          <p:val>
                                            <p:fltVal val="0"/>
                                          </p:val>
                                        </p:tav>
                                        <p:tav tm="100000">
                                          <p:val>
                                            <p:strVal val="#ppt_w"/>
                                          </p:val>
                                        </p:tav>
                                      </p:tavLst>
                                    </p:anim>
                                    <p:anim calcmode="lin" valueType="num">
                                      <p:cBhvr>
                                        <p:cTn id="81" dur="500" fill="hold"/>
                                        <p:tgtEl>
                                          <p:spTgt spid="55"/>
                                        </p:tgtEl>
                                        <p:attrNameLst>
                                          <p:attrName>ppt_h</p:attrName>
                                        </p:attrNameLst>
                                      </p:cBhvr>
                                      <p:tavLst>
                                        <p:tav tm="0">
                                          <p:val>
                                            <p:fltVal val="0"/>
                                          </p:val>
                                        </p:tav>
                                        <p:tav tm="100000">
                                          <p:val>
                                            <p:strVal val="#ppt_h"/>
                                          </p:val>
                                        </p:tav>
                                      </p:tavLst>
                                    </p:anim>
                                    <p:animEffect transition="in" filter="fade">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333">
                                            <p:txEl>
                                              <p:pRg st="0" end="0"/>
                                            </p:txEl>
                                          </p:spTgt>
                                        </p:tgtEl>
                                        <p:attrNameLst>
                                          <p:attrName>style.visibility</p:attrName>
                                        </p:attrNameLst>
                                      </p:cBhvr>
                                      <p:to>
                                        <p:strVal val="visible"/>
                                      </p:to>
                                    </p:set>
                                    <p:anim calcmode="lin" valueType="num">
                                      <p:cBhvr additive="base">
                                        <p:cTn id="87" dur="500" fill="hold"/>
                                        <p:tgtEl>
                                          <p:spTgt spid="13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13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additive="base">
                                        <p:cTn id="91" dur="500" fill="hold"/>
                                        <p:tgtEl>
                                          <p:spTgt spid="58"/>
                                        </p:tgtEl>
                                        <p:attrNameLst>
                                          <p:attrName>ppt_x</p:attrName>
                                        </p:attrNameLst>
                                      </p:cBhvr>
                                      <p:tavLst>
                                        <p:tav tm="0">
                                          <p:val>
                                            <p:strVal val="#ppt_x"/>
                                          </p:val>
                                        </p:tav>
                                        <p:tav tm="100000">
                                          <p:val>
                                            <p:strVal val="#ppt_x"/>
                                          </p:val>
                                        </p:tav>
                                      </p:tavLst>
                                    </p:anim>
                                    <p:anim calcmode="lin" valueType="num">
                                      <p:cBhvr additive="base">
                                        <p:cTn id="92" dur="500" fill="hold"/>
                                        <p:tgtEl>
                                          <p:spTgt spid="5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500" fill="hold"/>
                                        <p:tgtEl>
                                          <p:spTgt spid="59"/>
                                        </p:tgtEl>
                                        <p:attrNameLst>
                                          <p:attrName>ppt_x</p:attrName>
                                        </p:attrNameLst>
                                      </p:cBhvr>
                                      <p:tavLst>
                                        <p:tav tm="0">
                                          <p:val>
                                            <p:strVal val="#ppt_x"/>
                                          </p:val>
                                        </p:tav>
                                        <p:tav tm="100000">
                                          <p:val>
                                            <p:strVal val="#ppt_x"/>
                                          </p:val>
                                        </p:tav>
                                      </p:tavLst>
                                    </p:anim>
                                    <p:anim calcmode="lin" valueType="num">
                                      <p:cBhvr additive="base">
                                        <p:cTn id="9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 grpId="0"/>
      <p:bldP spid="1331" grpId="0" build="p"/>
      <p:bldP spid="1332" grpId="0"/>
      <p:bldP spid="1333" grpId="0" build="p"/>
      <p:bldP spid="1334" grpId="0"/>
      <p:bldP spid="1356" grpId="0" animBg="1"/>
      <p:bldP spid="1355" grpId="0" animBg="1"/>
      <p:bldP spid="1357" grpId="0" animBg="1"/>
      <p:bldP spid="3" grpId="0" animBg="1"/>
      <p:bldP spid="55" grpId="0" animBg="1"/>
      <p:bldP spid="58" grpId="0" animBg="1"/>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2627946" y="2195419"/>
            <a:ext cx="3656121"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Minimum Mode</a:t>
            </a:r>
            <a:endParaRPr dirty="0"/>
          </a:p>
        </p:txBody>
      </p:sp>
      <p:sp>
        <p:nvSpPr>
          <p:cNvPr id="703" name="Google Shape;703;p81"/>
          <p:cNvSpPr txBox="1">
            <a:spLocks noGrp="1"/>
          </p:cNvSpPr>
          <p:nvPr>
            <p:ph type="title" idx="2"/>
          </p:nvPr>
        </p:nvSpPr>
        <p:spPr>
          <a:xfrm>
            <a:off x="3548832" y="111049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7" name="Google Shape;1147;p98"/>
          <p:cNvSpPr txBox="1">
            <a:spLocks noGrp="1"/>
          </p:cNvSpPr>
          <p:nvPr>
            <p:ph type="subTitle" idx="3"/>
          </p:nvPr>
        </p:nvSpPr>
        <p:spPr>
          <a:xfrm>
            <a:off x="497296" y="1353142"/>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t>Overview</a:t>
            </a:r>
            <a:endParaRPr sz="2200" dirty="0"/>
          </a:p>
        </p:txBody>
      </p:sp>
      <p:sp>
        <p:nvSpPr>
          <p:cNvPr id="1148" name="Google Shape;1148;p98"/>
          <p:cNvSpPr txBox="1">
            <a:spLocks noGrp="1"/>
          </p:cNvSpPr>
          <p:nvPr>
            <p:ph type="subTitle" idx="4"/>
          </p:nvPr>
        </p:nvSpPr>
        <p:spPr>
          <a:xfrm>
            <a:off x="734851" y="2108051"/>
            <a:ext cx="7965396" cy="2590423"/>
          </a:xfrm>
          <a:prstGeom prst="rect">
            <a:avLst/>
          </a:prstGeom>
        </p:spPr>
        <p:txBody>
          <a:bodyPr spcFirstLastPara="1" wrap="square" lIns="91425" tIns="91425" rIns="91425" bIns="91425" anchor="t" anchorCtr="0">
            <a:noAutofit/>
          </a:bodyPr>
          <a:lstStyle/>
          <a:p>
            <a:pPr marL="285750" lvl="0" indent="-285750" algn="l">
              <a:buSzPts val="1100"/>
              <a:buFont typeface="Wingdings" panose="05000000000000000000" pitchFamily="2" charset="2"/>
              <a:buChar char="q"/>
            </a:pPr>
            <a:r>
              <a:rPr lang="en" dirty="0"/>
              <a:t>Operates </a:t>
            </a:r>
            <a:r>
              <a:rPr lang="en-US" dirty="0"/>
              <a:t>when MN/MX’ = 1.</a:t>
            </a:r>
          </a:p>
          <a:p>
            <a:pPr marL="285750" indent="-285750" algn="l">
              <a:lnSpc>
                <a:spcPct val="200000"/>
              </a:lnSpc>
              <a:buSzPts val="1100"/>
              <a:buFont typeface="Wingdings" panose="05000000000000000000" pitchFamily="2" charset="2"/>
              <a:buChar char="q"/>
            </a:pPr>
            <a:r>
              <a:rPr lang="en-US" dirty="0"/>
              <a:t>Only processor in the system which provides all the control signals.</a:t>
            </a:r>
          </a:p>
          <a:p>
            <a:pPr marL="285750" indent="-285750" algn="l">
              <a:lnSpc>
                <a:spcPct val="200000"/>
              </a:lnSpc>
              <a:buSzPts val="1100"/>
              <a:buFont typeface="Wingdings" panose="05000000000000000000" pitchFamily="2" charset="2"/>
              <a:buChar char="q"/>
            </a:pPr>
            <a:r>
              <a:rPr lang="en-US" dirty="0"/>
              <a:t>The circuit is simple but it does not support multiprocessing.</a:t>
            </a:r>
          </a:p>
          <a:p>
            <a:pPr marL="285750" indent="-285750" algn="l">
              <a:lnSpc>
                <a:spcPct val="200000"/>
              </a:lnSpc>
              <a:buSzPts val="1100"/>
              <a:buFont typeface="Wingdings" panose="05000000000000000000" pitchFamily="2" charset="2"/>
              <a:buChar char="q"/>
            </a:pPr>
            <a:r>
              <a:rPr lang="en-US" dirty="0"/>
              <a:t>Transceivers, latches, 8284 clock generator, 74138 decoder, memory and </a:t>
            </a:r>
            <a:r>
              <a:rPr lang="en-US" dirty="0" err="1"/>
              <a:t>i</a:t>
            </a:r>
            <a:r>
              <a:rPr lang="en-US" dirty="0"/>
              <a:t>/o device.</a:t>
            </a:r>
          </a:p>
          <a:p>
            <a:pPr marL="285750" indent="-285750" algn="l">
              <a:lnSpc>
                <a:spcPct val="200000"/>
              </a:lnSpc>
              <a:buSzPts val="1100"/>
              <a:buFont typeface="Wingdings" panose="05000000000000000000" pitchFamily="2" charset="2"/>
              <a:buChar char="q"/>
            </a:pPr>
            <a:r>
              <a:rPr lang="en-US" dirty="0"/>
              <a:t>The address bus of 8086 is 20 bits long.</a:t>
            </a:r>
          </a:p>
          <a:p>
            <a:pPr marL="285750" indent="-285750" algn="l">
              <a:buSzPts val="1100"/>
              <a:buFont typeface="Wingdings" panose="05000000000000000000" pitchFamily="2" charset="2"/>
              <a:buChar char="q"/>
            </a:pPr>
            <a:endParaRPr lang="en-US" dirty="0"/>
          </a:p>
          <a:p>
            <a:pPr marL="285750" lvl="0" indent="-285750">
              <a:buSzPts val="1100"/>
              <a:buFont typeface="Wingdings" panose="05000000000000000000" pitchFamily="2" charset="2"/>
              <a:buChar char="q"/>
            </a:pPr>
            <a:endParaRPr dirty="0"/>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Minimum Mode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7" name="Google Shape;1147;p98"/>
          <p:cNvSpPr txBox="1">
            <a:spLocks noGrp="1"/>
          </p:cNvSpPr>
          <p:nvPr>
            <p:ph type="subTitle" idx="3"/>
          </p:nvPr>
        </p:nvSpPr>
        <p:spPr>
          <a:xfrm>
            <a:off x="53786" y="1118241"/>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t>Circuit</a:t>
            </a:r>
            <a:endParaRPr sz="2200" dirty="0"/>
          </a:p>
        </p:txBody>
      </p:sp>
      <p:sp>
        <p:nvSpPr>
          <p:cNvPr id="1148" name="Google Shape;1148;p98"/>
          <p:cNvSpPr txBox="1">
            <a:spLocks noGrp="1"/>
          </p:cNvSpPr>
          <p:nvPr>
            <p:ph type="subTitle" idx="4"/>
          </p:nvPr>
        </p:nvSpPr>
        <p:spPr>
          <a:xfrm>
            <a:off x="410134" y="1754252"/>
            <a:ext cx="4074273" cy="1802495"/>
          </a:xfrm>
          <a:prstGeom prst="rect">
            <a:avLst/>
          </a:prstGeom>
        </p:spPr>
        <p:txBody>
          <a:bodyPr spcFirstLastPara="1" wrap="square" lIns="91425" tIns="91425" rIns="91425" bIns="91425" anchor="t" anchorCtr="0">
            <a:noAutofit/>
          </a:bodyPr>
          <a:lstStyle/>
          <a:p>
            <a:pPr marL="0" lvl="0" indent="0" algn="l">
              <a:buSzPts val="1100"/>
            </a:pPr>
            <a:r>
              <a:rPr lang="en-US" dirty="0">
                <a:latin typeface="Montserrat" panose="00000500000000000000" pitchFamily="2" charset="0"/>
              </a:rPr>
              <a:t>Control signals provided by 8086 for memory operations and </a:t>
            </a:r>
            <a:r>
              <a:rPr lang="en-US" dirty="0" err="1">
                <a:latin typeface="Montserrat" panose="00000500000000000000" pitchFamily="2" charset="0"/>
              </a:rPr>
              <a:t>i</a:t>
            </a:r>
            <a:r>
              <a:rPr lang="en-US" dirty="0">
                <a:latin typeface="Montserrat" panose="00000500000000000000" pitchFamily="2" charset="0"/>
              </a:rPr>
              <a:t>/o interfacing :</a:t>
            </a:r>
          </a:p>
          <a:p>
            <a:pPr marL="0" lvl="0" indent="0" algn="l">
              <a:buSzPts val="1100"/>
            </a:pPr>
            <a:r>
              <a:rPr lang="en-US" dirty="0">
                <a:latin typeface="Montserrat" panose="00000500000000000000" pitchFamily="2" charset="0"/>
              </a:rPr>
              <a:t>They are used to identifying whether the bus is carrying a valid address or not , in which direction data is needed to be transferred over the bus, when there is valid write data on the data bus and when to put read data on the system bus.</a:t>
            </a:r>
            <a:br>
              <a:rPr lang="en-US" dirty="0">
                <a:latin typeface="Montserrat" panose="00000500000000000000" pitchFamily="2" charset="0"/>
              </a:rPr>
            </a:br>
            <a:endParaRPr dirty="0">
              <a:latin typeface="Montserrat" panose="00000500000000000000" pitchFamily="2" charset="0"/>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Minimum Mode</a:t>
            </a:r>
            <a:endParaRPr dirty="0"/>
          </a:p>
        </p:txBody>
      </p:sp>
      <p:pic>
        <p:nvPicPr>
          <p:cNvPr id="1026" name="Picture 2" descr="Lightbox">
            <a:extLst>
              <a:ext uri="{FF2B5EF4-FFF2-40B4-BE49-F238E27FC236}">
                <a16:creationId xmlns:a16="http://schemas.microsoft.com/office/drawing/2014/main" id="{3E365E81-AC00-4B5C-943E-050F7945C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594" y="1142663"/>
            <a:ext cx="4074272" cy="345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92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662</Words>
  <Application>Microsoft Office PowerPoint</Application>
  <PresentationFormat>On-screen Show (16:9)</PresentationFormat>
  <Paragraphs>102</Paragraphs>
  <Slides>18</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Arial</vt:lpstr>
      <vt:lpstr>Crimson Text</vt:lpstr>
      <vt:lpstr>Calibri</vt:lpstr>
      <vt:lpstr>Merriweather Light</vt:lpstr>
      <vt:lpstr>Vidaloka</vt:lpstr>
      <vt:lpstr>Wingdings</vt:lpstr>
      <vt:lpstr>Hertical Smooth</vt:lpstr>
      <vt:lpstr>Verdana</vt:lpstr>
      <vt:lpstr>Montserrat</vt:lpstr>
      <vt:lpstr>Minimalist Business Slides XL by Slidesgo</vt:lpstr>
      <vt:lpstr>1_Office Theme</vt:lpstr>
      <vt:lpstr>8086 - Flag, Minimum Maximum Mode</vt:lpstr>
      <vt:lpstr>PowerPoint Presentation</vt:lpstr>
      <vt:lpstr>Table of contents</vt:lpstr>
      <vt:lpstr>Flags</vt:lpstr>
      <vt:lpstr>Sign Flag (S)</vt:lpstr>
      <vt:lpstr>Control Flags</vt:lpstr>
      <vt:lpstr>Minimum Mode</vt:lpstr>
      <vt:lpstr>Minimum Mode</vt:lpstr>
      <vt:lpstr>Minimum Mode</vt:lpstr>
      <vt:lpstr>Minimum Mode</vt:lpstr>
      <vt:lpstr>Minimum Mode</vt:lpstr>
      <vt:lpstr>— Maximum Mode —</vt:lpstr>
      <vt:lpstr>PowerPoint Presentation</vt:lpstr>
      <vt:lpstr>PowerPoint Presentation</vt:lpstr>
      <vt:lpstr>— Real-World Examples —</vt:lpstr>
      <vt:lpstr>— Comparison of Minimum and Maximum Modes —</vt:lpstr>
      <vt:lpstr>— Conclusion —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dc:creator>SAIF</dc:creator>
  <cp:lastModifiedBy>Mark Jhones</cp:lastModifiedBy>
  <cp:revision>17</cp:revision>
  <dcterms:modified xsi:type="dcterms:W3CDTF">2024-12-22T09:33:02Z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2024-12-22T09:28:45Z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c2d4d546-bc44-41df-b13d-09f64920a693</vt:lpwstr>
  </property>
  <property fmtid="{D5CDD505-2E9C-101B-9397-08002B2CF9AE}" pid="7" name="MSIP_Label_defa4170-0d19-0005-0004-bc88714345d2_ActionId">
    <vt:lpwstr>43088273-e95b-454b-b537-99c212b6c8ea</vt:lpwstr>
  </property>
  <property fmtid="{D5CDD505-2E9C-101B-9397-08002B2CF9AE}" pid="8" name="MSIP_Label_defa4170-0d19-0005-0004-bc88714345d2_ContentBits">
    <vt:lpwstr>0</vt:lpwstr>
  </property>
</Properties>
</file>